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1"/>
  </p:notesMasterIdLst>
  <p:sldIdLst>
    <p:sldId id="2440" r:id="rId2"/>
    <p:sldId id="576" r:id="rId3"/>
    <p:sldId id="3283" r:id="rId4"/>
    <p:sldId id="1287" r:id="rId5"/>
    <p:sldId id="3333" r:id="rId6"/>
    <p:sldId id="3316" r:id="rId7"/>
    <p:sldId id="3337" r:id="rId8"/>
    <p:sldId id="3272" r:id="rId9"/>
    <p:sldId id="1857" r:id="rId10"/>
    <p:sldId id="2158" r:id="rId11"/>
    <p:sldId id="3280" r:id="rId12"/>
    <p:sldId id="3325" r:id="rId13"/>
    <p:sldId id="3334" r:id="rId14"/>
    <p:sldId id="3318" r:id="rId15"/>
    <p:sldId id="281" r:id="rId16"/>
    <p:sldId id="2258" r:id="rId17"/>
    <p:sldId id="288" r:id="rId18"/>
    <p:sldId id="515" r:id="rId19"/>
    <p:sldId id="52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6" userDrawn="1">
          <p15:clr>
            <a:srgbClr val="A4A3A4"/>
          </p15:clr>
        </p15:guide>
        <p15:guide id="3" pos="96" userDrawn="1">
          <p15:clr>
            <a:srgbClr val="A4A3A4"/>
          </p15:clr>
        </p15:guide>
        <p15:guide id="4" pos="5640" userDrawn="1">
          <p15:clr>
            <a:srgbClr val="A4A3A4"/>
          </p15:clr>
        </p15:guide>
        <p15:guide id="5" orient="horz" pos="5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ita Kumari" initials="SK" lastIdx="145" clrIdx="0">
    <p:extLst>
      <p:ext uri="{19B8F6BF-5375-455C-9EA6-DF929625EA0E}">
        <p15:presenceInfo xmlns:p15="http://schemas.microsoft.com/office/powerpoint/2012/main" userId="S-1-5-21-1964979238-429942662-834490965-1410" providerId="AD"/>
      </p:ext>
    </p:extLst>
  </p:cmAuthor>
  <p:cmAuthor id="2" name="Abhishek Rajvanshi" initials="AR" lastIdx="6" clrIdx="1">
    <p:extLst>
      <p:ext uri="{19B8F6BF-5375-455C-9EA6-DF929625EA0E}">
        <p15:presenceInfo xmlns:p15="http://schemas.microsoft.com/office/powerpoint/2012/main" userId="S-1-5-21-1964979238-429942662-834490965-1454" providerId="AD"/>
      </p:ext>
    </p:extLst>
  </p:cmAuthor>
  <p:cmAuthor id="3" name="Shweta Singh" initials="SS" lastIdx="76" clrIdx="2">
    <p:extLst>
      <p:ext uri="{19B8F6BF-5375-455C-9EA6-DF929625EA0E}">
        <p15:presenceInfo xmlns:p15="http://schemas.microsoft.com/office/powerpoint/2012/main" userId="S-1-5-21-1964979238-429942662-834490965-1386" providerId="AD"/>
      </p:ext>
    </p:extLst>
  </p:cmAuthor>
  <p:cmAuthor id="4" name="Ashish Razdan" initials="AR" lastIdx="42" clrIdx="3">
    <p:extLst>
      <p:ext uri="{19B8F6BF-5375-455C-9EA6-DF929625EA0E}">
        <p15:presenceInfo xmlns:p15="http://schemas.microsoft.com/office/powerpoint/2012/main" userId="S-1-5-21-1964979238-429942662-834490965-1138" providerId="AD"/>
      </p:ext>
    </p:extLst>
  </p:cmAuthor>
  <p:cmAuthor id="5" name="Saurabh Suman. Gupta" initials="SSG" lastIdx="8" clrIdx="4">
    <p:extLst>
      <p:ext uri="{19B8F6BF-5375-455C-9EA6-DF929625EA0E}">
        <p15:presenceInfo xmlns:p15="http://schemas.microsoft.com/office/powerpoint/2012/main" userId="S-1-5-21-1964979238-429942662-834490965-1462" providerId="AD"/>
      </p:ext>
    </p:extLst>
  </p:cmAuthor>
  <p:cmAuthor id="6" name="Hardik Malhotra" initials="HM" lastIdx="1" clrIdx="5">
    <p:extLst>
      <p:ext uri="{19B8F6BF-5375-455C-9EA6-DF929625EA0E}">
        <p15:presenceInfo xmlns:p15="http://schemas.microsoft.com/office/powerpoint/2012/main" userId="S-1-5-21-1964979238-429942662-834490965-1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3FBFFF"/>
    <a:srgbClr val="66CCFF"/>
    <a:srgbClr val="333F50"/>
    <a:srgbClr val="BDD7EE"/>
    <a:srgbClr val="168C86"/>
    <a:srgbClr val="AFABAB"/>
    <a:srgbClr val="00FFFF"/>
    <a:srgbClr val="FFFFFF"/>
    <a:srgbClr val="7177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showGuides="1">
      <p:cViewPr varScale="1">
        <p:scale>
          <a:sx n="62" d="100"/>
          <a:sy n="62" d="100"/>
        </p:scale>
        <p:origin x="1566" y="42"/>
      </p:cViewPr>
      <p:guideLst>
        <p:guide orient="horz" pos="4176"/>
        <p:guide pos="96"/>
        <p:guide pos="5640"/>
        <p:guide orient="horz" pos="504"/>
      </p:guideLst>
    </p:cSldViewPr>
  </p:slideViewPr>
  <p:notesTextViewPr>
    <p:cViewPr>
      <p:scale>
        <a:sx n="20" d="100"/>
        <a:sy n="20" d="100"/>
      </p:scale>
      <p:origin x="0" y="0"/>
    </p:cViewPr>
  </p:notesTextViewPr>
  <p:sorterViewPr>
    <p:cViewPr>
      <p:scale>
        <a:sx n="100" d="100"/>
        <a:sy n="100" d="100"/>
      </p:scale>
      <p:origin x="0" y="-38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Research</a:t>
            </a:r>
            <a:r>
              <a:rPr lang="en-US" sz="1400" b="1" baseline="0" dirty="0">
                <a:solidFill>
                  <a:schemeClr val="tx1"/>
                </a:solidFill>
              </a:rPr>
              <a:t> Contribution</a:t>
            </a:r>
            <a:endParaRPr lang="en-US" sz="1400" b="1" dirty="0">
              <a:solidFill>
                <a:schemeClr val="tx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1-DA59-4514-B7D7-EBB9499CE7E6}"/>
              </c:ext>
            </c:extLst>
          </c:dPt>
          <c:dPt>
            <c:idx val="1"/>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3-DA59-4514-B7D7-EBB9499CE7E6}"/>
              </c:ext>
            </c:extLst>
          </c:dPt>
          <c:dLbls>
            <c:dLbl>
              <c:idx val="0"/>
              <c:layout>
                <c:manualLayout>
                  <c:x val="-0.15432063603591187"/>
                  <c:y val="-0.3097333011081207"/>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A59-4514-B7D7-EBB9499CE7E6}"/>
                </c:ext>
              </c:extLst>
            </c:dLbl>
            <c:dLbl>
              <c:idx val="1"/>
              <c:layout>
                <c:manualLayout>
                  <c:x val="4.9622372808334751E-2"/>
                  <c:y val="8.4519766667208295E-3"/>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14378497959565"/>
                      <c:h val="0.2131283817818436"/>
                    </c:manualLayout>
                  </c15:layout>
                </c:ext>
                <c:ext xmlns:c16="http://schemas.microsoft.com/office/drawing/2014/chart" uri="{C3380CC4-5D6E-409C-BE32-E72D297353CC}">
                  <c16:uniqueId val="{00000003-DA59-4514-B7D7-EBB9499CE7E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2">
                        <a:lumMod val="2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Primary Research</c:v>
                </c:pt>
                <c:pt idx="1">
                  <c:v>Desk Research</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DA59-4514-B7D7-EBB9499CE7E6}"/>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dirty="0">
                <a:solidFill>
                  <a:schemeClr val="tx1"/>
                </a:solidFill>
              </a:rPr>
              <a:t>Survey Mode</a:t>
            </a:r>
          </a:p>
        </c:rich>
      </c:tx>
      <c:layout>
        <c:manualLayout>
          <c:xMode val="edge"/>
          <c:yMode val="edge"/>
          <c:x val="0.28087568080664588"/>
          <c:y val="2.109334385970545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0227406046340966E-3"/>
          <c:y val="0.3118190688643509"/>
          <c:w val="0.8820255982192543"/>
          <c:h val="0.62308409046996083"/>
        </c:manualLayout>
      </c:layout>
      <c:pie3DChart>
        <c:varyColors val="1"/>
        <c:ser>
          <c:idx val="0"/>
          <c:order val="0"/>
          <c:tx>
            <c:strRef>
              <c:f>Sheet1!$B$1</c:f>
              <c:strCache>
                <c:ptCount val="1"/>
                <c:pt idx="0">
                  <c:v>Sales</c:v>
                </c:pt>
              </c:strCache>
            </c:strRef>
          </c:tx>
          <c:explosion val="1"/>
          <c:dPt>
            <c:idx val="0"/>
            <c:bubble3D val="0"/>
            <c:spPr>
              <a:solidFill>
                <a:srgbClr val="BDD7EE"/>
              </a:solidFill>
              <a:ln w="25400">
                <a:solidFill>
                  <a:schemeClr val="lt1"/>
                </a:solidFill>
              </a:ln>
              <a:effectLst/>
              <a:sp3d contourW="25400">
                <a:contourClr>
                  <a:schemeClr val="lt1"/>
                </a:contourClr>
              </a:sp3d>
            </c:spPr>
            <c:extLst>
              <c:ext xmlns:c16="http://schemas.microsoft.com/office/drawing/2014/chart" uri="{C3380CC4-5D6E-409C-BE32-E72D297353CC}">
                <c16:uniqueId val="{00000001-BB54-4233-846E-B44AFA7A8506}"/>
              </c:ext>
            </c:extLst>
          </c:dPt>
          <c:dPt>
            <c:idx val="1"/>
            <c:bubble3D val="0"/>
            <c:spPr>
              <a:solidFill>
                <a:srgbClr val="215F63"/>
              </a:solidFill>
              <a:ln w="25400">
                <a:solidFill>
                  <a:schemeClr val="lt1"/>
                </a:solidFill>
              </a:ln>
              <a:effectLst/>
              <a:sp3d contourW="25400">
                <a:contourClr>
                  <a:schemeClr val="lt1"/>
                </a:contourClr>
              </a:sp3d>
            </c:spPr>
            <c:extLst>
              <c:ext xmlns:c16="http://schemas.microsoft.com/office/drawing/2014/chart" uri="{C3380CC4-5D6E-409C-BE32-E72D297353CC}">
                <c16:uniqueId val="{00000003-BB54-4233-846E-B44AFA7A8506}"/>
              </c:ext>
            </c:extLst>
          </c:dPt>
          <c:dLbls>
            <c:dLbl>
              <c:idx val="0"/>
              <c:layout>
                <c:manualLayout>
                  <c:x val="2.3549844569482142E-2"/>
                  <c:y val="-0.48352790382056487"/>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7816145432967863"/>
                      <c:h val="0.43417128248828285"/>
                    </c:manualLayout>
                  </c15:layout>
                </c:ext>
                <c:ext xmlns:c16="http://schemas.microsoft.com/office/drawing/2014/chart" uri="{C3380CC4-5D6E-409C-BE32-E72D297353CC}">
                  <c16:uniqueId val="{00000001-BB54-4233-846E-B44AFA7A8506}"/>
                </c:ext>
              </c:extLst>
            </c:dLbl>
            <c:dLbl>
              <c:idx val="1"/>
              <c:layout>
                <c:manualLayout>
                  <c:x val="8.1777918286381701E-2"/>
                  <c:y val="9.4093186934583496E-3"/>
                </c:manualLayout>
              </c:layout>
              <c:tx>
                <c:rich>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r>
                      <a:rPr lang="en-US" dirty="0"/>
                      <a:t>F2F </a:t>
                    </a:r>
                    <a:r>
                      <a:rPr lang="en-US" baseline="0" dirty="0"/>
                      <a:t>
</a:t>
                    </a:r>
                    <a:fld id="{31B94D59-07B7-43E5-B90E-A5FE1920828C}" type="PERCENTAGE">
                      <a:rPr lang="en-US" baseline="0"/>
                      <a:pPr>
                        <a:defRPr sz="800" b="1">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9368289014412655"/>
                      <c:h val="0.24850840120266082"/>
                    </c:manualLayout>
                  </c15:layout>
                  <c15:dlblFieldTable/>
                  <c15:showDataLabelsRange val="0"/>
                </c:ext>
                <c:ext xmlns:c16="http://schemas.microsoft.com/office/drawing/2014/chart" uri="{C3380CC4-5D6E-409C-BE32-E72D297353CC}">
                  <c16:uniqueId val="{00000003-BB54-4233-846E-B44AFA7A850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Telephonic &amp; Video Conferencing</c:v>
                </c:pt>
                <c:pt idx="1">
                  <c:v>F2F</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4-BB54-4233-846E-B44AFA7A8506}"/>
            </c:ext>
          </c:extLst>
        </c:ser>
        <c:dLbls>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47734-A037-4AF0-82CD-D2E6FF00BA7F}" type="datetimeFigureOut">
              <a:rPr lang="en-US" smtClean="0"/>
              <a:t>2/8/2022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4E185-43F9-48BD-A51F-8758C27A2674}" type="slidenum">
              <a:rPr lang="en-US" smtClean="0"/>
              <a:t>‹#›</a:t>
            </a:fld>
            <a:endParaRPr lang="en-US" dirty="0"/>
          </a:p>
        </p:txBody>
      </p:sp>
    </p:spTree>
    <p:extLst>
      <p:ext uri="{BB962C8B-B14F-4D97-AF65-F5344CB8AC3E}">
        <p14:creationId xmlns:p14="http://schemas.microsoft.com/office/powerpoint/2010/main" val="382634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4155C-FC4B-432F-95A8-99E0055794D8}" type="slidenum">
              <a:rPr lang="en-US" smtClean="0"/>
              <a:t>2</a:t>
            </a:fld>
            <a:endParaRPr lang="en-US" dirty="0"/>
          </a:p>
        </p:txBody>
      </p:sp>
    </p:spTree>
    <p:extLst>
      <p:ext uri="{BB962C8B-B14F-4D97-AF65-F5344CB8AC3E}">
        <p14:creationId xmlns:p14="http://schemas.microsoft.com/office/powerpoint/2010/main" val="241356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4155C-FC4B-432F-95A8-99E0055794D8}" type="slidenum">
              <a:rPr lang="en-US" smtClean="0"/>
              <a:t>3</a:t>
            </a:fld>
            <a:endParaRPr lang="en-US" dirty="0"/>
          </a:p>
        </p:txBody>
      </p:sp>
    </p:spTree>
    <p:extLst>
      <p:ext uri="{BB962C8B-B14F-4D97-AF65-F5344CB8AC3E}">
        <p14:creationId xmlns:p14="http://schemas.microsoft.com/office/powerpoint/2010/main" val="63635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4155C-FC4B-432F-95A8-99E0055794D8}" type="slidenum">
              <a:rPr lang="en-US" smtClean="0"/>
              <a:t>5</a:t>
            </a:fld>
            <a:endParaRPr lang="en-US" dirty="0"/>
          </a:p>
        </p:txBody>
      </p:sp>
    </p:spTree>
    <p:extLst>
      <p:ext uri="{BB962C8B-B14F-4D97-AF65-F5344CB8AC3E}">
        <p14:creationId xmlns:p14="http://schemas.microsoft.com/office/powerpoint/2010/main" val="423081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4155C-FC4B-432F-95A8-99E0055794D8}" type="slidenum">
              <a:rPr lang="en-US" smtClean="0"/>
              <a:t>15</a:t>
            </a:fld>
            <a:endParaRPr lang="en-US" dirty="0"/>
          </a:p>
        </p:txBody>
      </p:sp>
    </p:spTree>
    <p:extLst>
      <p:ext uri="{BB962C8B-B14F-4D97-AF65-F5344CB8AC3E}">
        <p14:creationId xmlns:p14="http://schemas.microsoft.com/office/powerpoint/2010/main" val="155055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1973750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411821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3865650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BF6DB4-F61B-4725-9E59-B8637B0A1168}"/>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Slide Number Placeholder 8">
            <a:extLst>
              <a:ext uri="{FF2B5EF4-FFF2-40B4-BE49-F238E27FC236}">
                <a16:creationId xmlns:a16="http://schemas.microsoft.com/office/drawing/2014/main" id="{6727A627-5444-4F0A-B830-F062741CB27C}"/>
              </a:ext>
            </a:extLst>
          </p:cNvPr>
          <p:cNvSpPr>
            <a:spLocks noGrp="1"/>
          </p:cNvSpPr>
          <p:nvPr>
            <p:ph type="sldNum" sz="quarter" idx="12"/>
          </p:nvPr>
        </p:nvSpPr>
        <p:spPr>
          <a:xfrm>
            <a:off x="7021287" y="6534150"/>
            <a:ext cx="2057400" cy="365125"/>
          </a:xfrm>
        </p:spPr>
        <p:txBody>
          <a:bodyPr/>
          <a:lstStyle>
            <a:lvl1pPr marL="0" algn="r" defTabSz="685800" rtl="0" eaLnBrk="1" latinLnBrk="0" hangingPunct="1">
              <a:defRPr lang="en-US" sz="825" b="0" kern="1200" smtClean="0">
                <a:solidFill>
                  <a:schemeClr val="bg1">
                    <a:lumMod val="50000"/>
                  </a:schemeClr>
                </a:solidFill>
                <a:latin typeface="Univers-Light-Normal" pitchFamily="2" charset="0"/>
                <a:ea typeface="+mn-ea"/>
                <a:cs typeface="+mn-cs"/>
              </a:defRPr>
            </a:lvl1pPr>
          </a:lstStyle>
          <a:p>
            <a:fld id="{563B7AEC-5333-4D09-BCEB-B8B40DDE00E8}" type="slidenum">
              <a:rPr lang="en-US" smtClean="0"/>
              <a:pPr/>
              <a:t>‹#›</a:t>
            </a:fld>
            <a:endParaRPr lang="en-US" dirty="0"/>
          </a:p>
        </p:txBody>
      </p:sp>
      <p:sp>
        <p:nvSpPr>
          <p:cNvPr id="3" name="Rectangle 2">
            <a:extLst>
              <a:ext uri="{FF2B5EF4-FFF2-40B4-BE49-F238E27FC236}">
                <a16:creationId xmlns:a16="http://schemas.microsoft.com/office/drawing/2014/main" id="{7991AD5C-FC1A-46A4-B583-B594356165D5}"/>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3" name="Rectangle 12">
            <a:extLst>
              <a:ext uri="{FF2B5EF4-FFF2-40B4-BE49-F238E27FC236}">
                <a16:creationId xmlns:a16="http://schemas.microsoft.com/office/drawing/2014/main" id="{2104DEC8-4C37-4AA4-89B8-7BED4D0CEE36}"/>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5" name="Footer Placeholder 6">
            <a:extLst>
              <a:ext uri="{FF2B5EF4-FFF2-40B4-BE49-F238E27FC236}">
                <a16:creationId xmlns:a16="http://schemas.microsoft.com/office/drawing/2014/main" id="{62AC7EE5-AA21-43B5-AD67-C054EAA1BE74}"/>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17" name="Slide Number Placeholder 7">
            <a:extLst>
              <a:ext uri="{FF2B5EF4-FFF2-40B4-BE49-F238E27FC236}">
                <a16:creationId xmlns:a16="http://schemas.microsoft.com/office/drawing/2014/main" id="{B15A5E20-C8F4-4048-9DA3-99A646AADC82}"/>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pic>
        <p:nvPicPr>
          <p:cNvPr id="11" name="Picture 10" descr="Text&#10;&#10;Description automatically generated">
            <a:extLst>
              <a:ext uri="{FF2B5EF4-FFF2-40B4-BE49-F238E27FC236}">
                <a16:creationId xmlns:a16="http://schemas.microsoft.com/office/drawing/2014/main" id="{39218C01-166F-4B68-B7BC-4F2595DB87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Tree>
    <p:extLst>
      <p:ext uri="{BB962C8B-B14F-4D97-AF65-F5344CB8AC3E}">
        <p14:creationId xmlns:p14="http://schemas.microsoft.com/office/powerpoint/2010/main" val="59489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444CE9-E27A-44FC-8410-BE988B1B9E1B}"/>
              </a:ext>
            </a:extLst>
          </p:cNvPr>
          <p:cNvSpPr/>
          <p:nvPr userDrawn="1"/>
        </p:nvSpPr>
        <p:spPr>
          <a:xfrm>
            <a:off x="7086601" y="237384"/>
            <a:ext cx="188134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Rectangle 2">
            <a:extLst>
              <a:ext uri="{FF2B5EF4-FFF2-40B4-BE49-F238E27FC236}">
                <a16:creationId xmlns:a16="http://schemas.microsoft.com/office/drawing/2014/main" id="{E100C69A-9A05-42BF-9A3C-E6BC34CF97B2}"/>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Footer Placeholder 6">
            <a:extLst>
              <a:ext uri="{FF2B5EF4-FFF2-40B4-BE49-F238E27FC236}">
                <a16:creationId xmlns:a16="http://schemas.microsoft.com/office/drawing/2014/main" id="{B05F88EE-A28F-4E8A-B346-5547AB19FAD4}"/>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5" name="Slide Number Placeholder 7">
            <a:extLst>
              <a:ext uri="{FF2B5EF4-FFF2-40B4-BE49-F238E27FC236}">
                <a16:creationId xmlns:a16="http://schemas.microsoft.com/office/drawing/2014/main" id="{EF860C0F-46B5-477D-B0E0-7CE0B7D47926}"/>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6" name="Rectangle 15">
            <a:extLst>
              <a:ext uri="{FF2B5EF4-FFF2-40B4-BE49-F238E27FC236}">
                <a16:creationId xmlns:a16="http://schemas.microsoft.com/office/drawing/2014/main" id="{F60B73A7-9BFE-45E6-BB1F-97FBD395CEE8}"/>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1" name="Picture 10" descr="Text&#10;&#10;Description automatically generated">
            <a:extLst>
              <a:ext uri="{FF2B5EF4-FFF2-40B4-BE49-F238E27FC236}">
                <a16:creationId xmlns:a16="http://schemas.microsoft.com/office/drawing/2014/main" id="{1B8C54D3-D222-41EA-BD3D-412C268B2D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9" name="Rectangle 8">
            <a:extLst>
              <a:ext uri="{FF2B5EF4-FFF2-40B4-BE49-F238E27FC236}">
                <a16:creationId xmlns:a16="http://schemas.microsoft.com/office/drawing/2014/main" id="{116D9BE1-2B95-4D2D-8D97-2623A723E2BD}"/>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2615446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F50BD1-987A-4DD5-8C1F-E82E92170730}"/>
              </a:ext>
            </a:extLst>
          </p:cNvPr>
          <p:cNvSpPr/>
          <p:nvPr userDrawn="1"/>
        </p:nvSpPr>
        <p:spPr>
          <a:xfrm>
            <a:off x="0" y="6664204"/>
            <a:ext cx="9158990" cy="2087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B7243E8-0460-4688-83E0-7CCFF91F81A6}"/>
              </a:ext>
            </a:extLst>
          </p:cNvPr>
          <p:cNvSpPr/>
          <p:nvPr userDrawn="1"/>
        </p:nvSpPr>
        <p:spPr>
          <a:xfrm>
            <a:off x="8743567" y="6515545"/>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7">
            <a:extLst>
              <a:ext uri="{FF2B5EF4-FFF2-40B4-BE49-F238E27FC236}">
                <a16:creationId xmlns:a16="http://schemas.microsoft.com/office/drawing/2014/main" id="{C49F43AD-B4E0-4FA6-9F76-0D300FA52BA5}"/>
              </a:ext>
            </a:extLst>
          </p:cNvPr>
          <p:cNvSpPr txBox="1">
            <a:spLocks/>
          </p:cNvSpPr>
          <p:nvPr userDrawn="1"/>
        </p:nvSpPr>
        <p:spPr>
          <a:xfrm>
            <a:off x="8679472" y="655364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pPr/>
              <a:t>‹#›</a:t>
            </a:fld>
            <a:endParaRPr lang="en-US" sz="1100" dirty="0">
              <a:solidFill>
                <a:sysClr val="windowText" lastClr="000000"/>
              </a:solidFill>
            </a:endParaRPr>
          </a:p>
        </p:txBody>
      </p:sp>
      <p:sp>
        <p:nvSpPr>
          <p:cNvPr id="3" name="Rectangle 2">
            <a:extLst>
              <a:ext uri="{FF2B5EF4-FFF2-40B4-BE49-F238E27FC236}">
                <a16:creationId xmlns:a16="http://schemas.microsoft.com/office/drawing/2014/main" id="{9CC80651-5C36-4FC9-A1C8-7B08485CF4BB}"/>
              </a:ext>
            </a:extLst>
          </p:cNvPr>
          <p:cNvSpPr/>
          <p:nvPr userDrawn="1"/>
        </p:nvSpPr>
        <p:spPr>
          <a:xfrm>
            <a:off x="0" y="6680044"/>
            <a:ext cx="9144000" cy="177956"/>
          </a:xfrm>
          <a:prstGeom prst="rect">
            <a:avLst/>
          </a:prstGeom>
          <a:solidFill>
            <a:srgbClr val="071C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4" name="Footer Placeholder 6">
            <a:extLst>
              <a:ext uri="{FF2B5EF4-FFF2-40B4-BE49-F238E27FC236}">
                <a16:creationId xmlns:a16="http://schemas.microsoft.com/office/drawing/2014/main" id="{18C661AD-AE7F-4AEA-9377-A234C6BEC3A6}"/>
              </a:ext>
            </a:extLst>
          </p:cNvPr>
          <p:cNvSpPr txBox="1">
            <a:spLocks/>
          </p:cNvSpPr>
          <p:nvPr userDrawn="1"/>
        </p:nvSpPr>
        <p:spPr>
          <a:xfrm>
            <a:off x="2" y="6701690"/>
            <a:ext cx="1068673" cy="140773"/>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600" dirty="0">
                <a:solidFill>
                  <a:schemeClr val="bg1"/>
                </a:solidFill>
              </a:rPr>
              <a:t>© ChemAnalyst Research</a:t>
            </a:r>
          </a:p>
        </p:txBody>
      </p:sp>
      <p:sp>
        <p:nvSpPr>
          <p:cNvPr id="5" name="Slide Number Placeholder 7">
            <a:extLst>
              <a:ext uri="{FF2B5EF4-FFF2-40B4-BE49-F238E27FC236}">
                <a16:creationId xmlns:a16="http://schemas.microsoft.com/office/drawing/2014/main" id="{DC4AB6EA-2745-4DD6-BBB8-C807AC619F03}"/>
              </a:ext>
            </a:extLst>
          </p:cNvPr>
          <p:cNvSpPr txBox="1">
            <a:spLocks/>
          </p:cNvSpPr>
          <p:nvPr userDrawn="1"/>
        </p:nvSpPr>
        <p:spPr>
          <a:xfrm>
            <a:off x="8698599" y="6588298"/>
            <a:ext cx="445403"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7" name="Rectangle 16">
            <a:extLst>
              <a:ext uri="{FF2B5EF4-FFF2-40B4-BE49-F238E27FC236}">
                <a16:creationId xmlns:a16="http://schemas.microsoft.com/office/drawing/2014/main" id="{9E4A8A4D-9C8F-4AA4-B605-0133F244D97B}"/>
              </a:ext>
            </a:extLst>
          </p:cNvPr>
          <p:cNvSpPr/>
          <p:nvPr userDrawn="1"/>
        </p:nvSpPr>
        <p:spPr>
          <a:xfrm>
            <a:off x="173931" y="103854"/>
            <a:ext cx="4398069" cy="4672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3" name="Picture 12" descr="Text&#10;&#10;Description automatically generated">
            <a:extLst>
              <a:ext uri="{FF2B5EF4-FFF2-40B4-BE49-F238E27FC236}">
                <a16:creationId xmlns:a16="http://schemas.microsoft.com/office/drawing/2014/main" id="{1C40A85D-9485-4BC7-9388-485F6003C9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5099" y="75552"/>
            <a:ext cx="2028825" cy="523875"/>
          </a:xfrm>
          <a:prstGeom prst="rect">
            <a:avLst/>
          </a:prstGeom>
        </p:spPr>
      </p:pic>
      <p:sp>
        <p:nvSpPr>
          <p:cNvPr id="12" name="Rectangle 11">
            <a:extLst>
              <a:ext uri="{FF2B5EF4-FFF2-40B4-BE49-F238E27FC236}">
                <a16:creationId xmlns:a16="http://schemas.microsoft.com/office/drawing/2014/main" id="{E91874BB-922D-47B3-BEBE-C883021538B0}"/>
              </a:ext>
            </a:extLst>
          </p:cNvPr>
          <p:cNvSpPr/>
          <p:nvPr userDrawn="1"/>
        </p:nvSpPr>
        <p:spPr>
          <a:xfrm flipV="1">
            <a:off x="0" y="361929"/>
            <a:ext cx="6955099" cy="56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8116322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2893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356057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273467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1391115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1919412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261552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122054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97FEBC-5DF6-40F4-82F0-EF691EF0573D}" type="datetimeFigureOut">
              <a:rPr lang="en-US" smtClean="0"/>
              <a:t>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B12FC3-72BE-45DE-AC27-1CC7E15E4B47}" type="slidenum">
              <a:rPr lang="en-US" smtClean="0"/>
              <a:t>‹#›</a:t>
            </a:fld>
            <a:endParaRPr lang="en-US" dirty="0"/>
          </a:p>
        </p:txBody>
      </p:sp>
    </p:spTree>
    <p:extLst>
      <p:ext uri="{BB962C8B-B14F-4D97-AF65-F5344CB8AC3E}">
        <p14:creationId xmlns:p14="http://schemas.microsoft.com/office/powerpoint/2010/main" val="416550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7FEBC-5DF6-40F4-82F0-EF691EF0573D}" type="datetimeFigureOut">
              <a:rPr lang="en-US" smtClean="0"/>
              <a:t>2/8/2022</a:t>
            </a:fld>
            <a:endParaRPr lang="en-US" dirty="0"/>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12FC3-72BE-45DE-AC27-1CC7E15E4B47}" type="slidenum">
              <a:rPr lang="en-US" smtClean="0"/>
              <a:t>‹#›</a:t>
            </a:fld>
            <a:endParaRPr lang="en-US" dirty="0"/>
          </a:p>
        </p:txBody>
      </p:sp>
    </p:spTree>
    <p:extLst>
      <p:ext uri="{BB962C8B-B14F-4D97-AF65-F5344CB8AC3E}">
        <p14:creationId xmlns:p14="http://schemas.microsoft.com/office/powerpoint/2010/main" val="175028122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8" r:id="rId12"/>
    <p:sldLayoutId id="2147483679" r:id="rId13"/>
    <p:sldLayoutId id="2147483681" r:id="rId1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17.jpg"/><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jpeg"/><Relationship Id="rId16"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jpeg"/><Relationship Id="rId15" Type="http://schemas.openxmlformats.org/officeDocument/2006/relationships/image" Target="../media/image40.gif"/><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jpg"/><Relationship Id="rId12" Type="http://schemas.openxmlformats.org/officeDocument/2006/relationships/hyperlink" Target="https://twitter.com/techsciresearch?lang=en" TargetMode="External"/><Relationship Id="rId2" Type="http://schemas.openxmlformats.org/officeDocument/2006/relationships/hyperlink" Target="http://www.techsciresearch.com/" TargetMode="External"/><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hyperlink" Target="https://www.linkedin.com/company-beta/1053900/" TargetMode="External"/><Relationship Id="rId5" Type="http://schemas.openxmlformats.org/officeDocument/2006/relationships/image" Target="../media/image46.jpg"/><Relationship Id="rId10" Type="http://schemas.microsoft.com/office/2007/relationships/hdphoto" Target="../media/hdphoto2.wdp"/><Relationship Id="rId4" Type="http://schemas.openxmlformats.org/officeDocument/2006/relationships/image" Target="../media/image45.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1E692-0F38-428F-A3A7-73502A3C8CA3}"/>
              </a:ext>
            </a:extLst>
          </p:cNvPr>
          <p:cNvSpPr txBox="1"/>
          <p:nvPr/>
        </p:nvSpPr>
        <p:spPr>
          <a:xfrm>
            <a:off x="121811" y="6425126"/>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MARKET INTELLIGENCE . CONSULTING</a:t>
            </a:r>
          </a:p>
        </p:txBody>
      </p:sp>
      <p:sp>
        <p:nvSpPr>
          <p:cNvPr id="18" name="TextBox 17">
            <a:extLst>
              <a:ext uri="{FF2B5EF4-FFF2-40B4-BE49-F238E27FC236}">
                <a16:creationId xmlns:a16="http://schemas.microsoft.com/office/drawing/2014/main" id="{F3AD2103-A81D-4E70-9352-AB2513DCF813}"/>
              </a:ext>
            </a:extLst>
          </p:cNvPr>
          <p:cNvSpPr txBox="1"/>
          <p:nvPr/>
        </p:nvSpPr>
        <p:spPr>
          <a:xfrm>
            <a:off x="125974" y="6235841"/>
            <a:ext cx="3320515" cy="253916"/>
          </a:xfrm>
          <a:prstGeom prst="rect">
            <a:avLst/>
          </a:prstGeom>
          <a:noFill/>
        </p:spPr>
        <p:txBody>
          <a:bodyPr wrap="square" rtlCol="0">
            <a:spAutoFit/>
          </a:bodyPr>
          <a:lstStyle/>
          <a:p>
            <a:r>
              <a:rPr lang="en-IN" sz="1050" b="1" dirty="0">
                <a:solidFill>
                  <a:schemeClr val="tx2">
                    <a:lumMod val="50000"/>
                  </a:schemeClr>
                </a:solidFill>
                <a:latin typeface="Montserrat" panose="02000505000000020004" pitchFamily="2" charset="0"/>
                <a:ea typeface="Verdana" panose="020B0604030504040204" pitchFamily="34" charset="0"/>
                <a:cs typeface="Arial" panose="020B0604020202020204" pitchFamily="34" charset="0"/>
              </a:rPr>
              <a:t>www.chemanalyst.com</a:t>
            </a:r>
          </a:p>
        </p:txBody>
      </p:sp>
      <p:sp>
        <p:nvSpPr>
          <p:cNvPr id="22" name="Rectangle 21">
            <a:extLst>
              <a:ext uri="{FF2B5EF4-FFF2-40B4-BE49-F238E27FC236}">
                <a16:creationId xmlns:a16="http://schemas.microsoft.com/office/drawing/2014/main" id="{2D392E80-3345-47F9-8B9E-41407A36F894}"/>
              </a:ext>
            </a:extLst>
          </p:cNvPr>
          <p:cNvSpPr/>
          <p:nvPr/>
        </p:nvSpPr>
        <p:spPr>
          <a:xfrm>
            <a:off x="3600" y="12040"/>
            <a:ext cx="9140400" cy="707886"/>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PROPOSAL — MADHYA PRADESH </a:t>
            </a:r>
            <a:r>
              <a:rPr lang="en-US" sz="2000" b="1" dirty="0">
                <a:latin typeface="Arial" panose="020B0604020202020204" pitchFamily="34" charset="0"/>
                <a:ea typeface="Roboto" pitchFamily="2" charset="0"/>
                <a:cs typeface="Arial" panose="020B0604020202020204" pitchFamily="34" charset="0"/>
              </a:rPr>
              <a:t>MEDICAL &amp; INDUSTRIAL OXYGEN MARKET </a:t>
            </a:r>
            <a:endParaRPr lang="en-US" sz="2400" b="1" u="sng" dirty="0">
              <a:latin typeface="Arial" panose="020B0604020202020204" pitchFamily="34" charset="0"/>
              <a:ea typeface="Roboto" pitchFamily="2" charset="0"/>
              <a:cs typeface="Arial" panose="020B0604020202020204" pitchFamily="34" charset="0"/>
            </a:endParaRPr>
          </a:p>
        </p:txBody>
      </p:sp>
      <p:sp>
        <p:nvSpPr>
          <p:cNvPr id="23" name="Rectangle 22">
            <a:extLst>
              <a:ext uri="{FF2B5EF4-FFF2-40B4-BE49-F238E27FC236}">
                <a16:creationId xmlns:a16="http://schemas.microsoft.com/office/drawing/2014/main" id="{7A17C334-8C86-42C3-9CDF-FC463FB56994}"/>
              </a:ext>
            </a:extLst>
          </p:cNvPr>
          <p:cNvSpPr/>
          <p:nvPr/>
        </p:nvSpPr>
        <p:spPr>
          <a:xfrm>
            <a:off x="2731692" y="6016087"/>
            <a:ext cx="6260119" cy="338554"/>
          </a:xfrm>
          <a:prstGeom prst="rect">
            <a:avLst/>
          </a:prstGeom>
        </p:spPr>
        <p:txBody>
          <a:bodyPr wrap="square" anchor="ctr">
            <a:spAutoFit/>
          </a:bodyPr>
          <a:lstStyle/>
          <a:p>
            <a:r>
              <a:rPr lang="en-IN" sz="1600" b="1" dirty="0">
                <a:latin typeface="Arial" panose="020B0604020202020204" pitchFamily="34" charset="0"/>
                <a:cs typeface="Arial" panose="020B0604020202020204" pitchFamily="34" charset="0"/>
              </a:rPr>
              <a:t>Prepared for:</a:t>
            </a:r>
          </a:p>
        </p:txBody>
      </p:sp>
      <p:sp>
        <p:nvSpPr>
          <p:cNvPr id="14" name="Rectangle 13">
            <a:extLst>
              <a:ext uri="{FF2B5EF4-FFF2-40B4-BE49-F238E27FC236}">
                <a16:creationId xmlns:a16="http://schemas.microsoft.com/office/drawing/2014/main" id="{F472CA39-1E54-4EB9-889F-4CC9BE423EB2}"/>
              </a:ext>
            </a:extLst>
          </p:cNvPr>
          <p:cNvSpPr/>
          <p:nvPr/>
        </p:nvSpPr>
        <p:spPr>
          <a:xfrm>
            <a:off x="7195681" y="5804626"/>
            <a:ext cx="1767995" cy="338554"/>
          </a:xfrm>
          <a:prstGeom prst="rect">
            <a:avLst/>
          </a:prstGeom>
          <a:solidFill>
            <a:schemeClr val="accent3"/>
          </a:solidFill>
        </p:spPr>
        <p:txBody>
          <a:bodyPr wrap="square" anchor="ctr">
            <a:spAutoFit/>
          </a:bodyPr>
          <a:lstStyle/>
          <a:p>
            <a:r>
              <a:rPr lang="en-IN" sz="1600" dirty="0">
                <a:solidFill>
                  <a:schemeClr val="bg1"/>
                </a:solidFill>
                <a:latin typeface="Arial" panose="020B0604020202020204" pitchFamily="34" charset="0"/>
                <a:cs typeface="Arial" panose="020B0604020202020204" pitchFamily="34" charset="0"/>
              </a:rPr>
              <a:t>April 15,  2021</a:t>
            </a:r>
          </a:p>
        </p:txBody>
      </p:sp>
      <p:pic>
        <p:nvPicPr>
          <p:cNvPr id="5" name="Picture 4" descr="Text&#10;&#10;Description automatically generated">
            <a:extLst>
              <a:ext uri="{FF2B5EF4-FFF2-40B4-BE49-F238E27FC236}">
                <a16:creationId xmlns:a16="http://schemas.microsoft.com/office/drawing/2014/main" id="{AF9968EA-74A0-4C22-9366-CAA49219E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21" y="5711966"/>
            <a:ext cx="2028825" cy="523875"/>
          </a:xfrm>
          <a:prstGeom prst="rect">
            <a:avLst/>
          </a:prstGeom>
        </p:spPr>
      </p:pic>
      <p:pic>
        <p:nvPicPr>
          <p:cNvPr id="4" name="Picture 3" descr="Logo, company name&#10;&#10;Description automatically generated">
            <a:extLst>
              <a:ext uri="{FF2B5EF4-FFF2-40B4-BE49-F238E27FC236}">
                <a16:creationId xmlns:a16="http://schemas.microsoft.com/office/drawing/2014/main" id="{93ACE23E-800A-4FA2-8946-15B068FA4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916" y="5711966"/>
            <a:ext cx="1191277" cy="924992"/>
          </a:xfrm>
          <a:prstGeom prst="rect">
            <a:avLst/>
          </a:prstGeom>
        </p:spPr>
      </p:pic>
      <p:pic>
        <p:nvPicPr>
          <p:cNvPr id="13" name="Picture 4" descr="Image result for Medical GAs">
            <a:extLst>
              <a:ext uri="{FF2B5EF4-FFF2-40B4-BE49-F238E27FC236}">
                <a16:creationId xmlns:a16="http://schemas.microsoft.com/office/drawing/2014/main" id="{896B4ABB-6156-4835-88E7-E161E702C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16271"/>
            <a:ext cx="4731026" cy="48064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B4867B53-D235-44E8-BB57-67C46D571F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164" r="11940"/>
          <a:stretch/>
        </p:blipFill>
        <p:spPr bwMode="auto">
          <a:xfrm>
            <a:off x="4572001" y="714821"/>
            <a:ext cx="4572000" cy="480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35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22BF3-C2CA-49F9-9665-6035BFC3367B}"/>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
        <p:nvSpPr>
          <p:cNvPr id="3" name="TextBox 2">
            <a:extLst>
              <a:ext uri="{FF2B5EF4-FFF2-40B4-BE49-F238E27FC236}">
                <a16:creationId xmlns:a16="http://schemas.microsoft.com/office/drawing/2014/main" id="{DCEB3FEA-5AFD-4E86-8429-76AA72226372}"/>
              </a:ext>
            </a:extLst>
          </p:cNvPr>
          <p:cNvSpPr txBox="1"/>
          <p:nvPr/>
        </p:nvSpPr>
        <p:spPr>
          <a:xfrm>
            <a:off x="115767" y="780757"/>
            <a:ext cx="8848845" cy="3295454"/>
          </a:xfrm>
          <a:prstGeom prst="rect">
            <a:avLst/>
          </a:prstGeom>
          <a:noFill/>
        </p:spPr>
        <p:txBody>
          <a:bodyPr wrap="square" rtlCol="0" anchor="t">
            <a:spAutoFit/>
          </a:bodyPr>
          <a:lstStyle/>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The recommended methodology for this study is primary research followed by exhaustive Secondary Research.</a:t>
            </a:r>
          </a:p>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Phase 1: Chemanalyst</a:t>
            </a:r>
            <a:r>
              <a:rPr lang="en-IN" sz="1000" dirty="0">
                <a:latin typeface="Arial" panose="020B0604020202020204" pitchFamily="34" charset="0"/>
                <a:ea typeface="Verdana" panose="020B0604030504040204" pitchFamily="34" charset="0"/>
                <a:cs typeface="Arial" panose="020B0604020202020204" pitchFamily="34" charset="0"/>
              </a:rPr>
              <a:t> will design interview questionnaires for manufacturers, suppliers, end-users, government organisations and industry experts</a:t>
            </a:r>
            <a:r>
              <a:rPr lang="en-IN" sz="1000" b="1" dirty="0">
                <a:latin typeface="Arial" panose="020B0604020202020204" pitchFamily="34" charset="0"/>
                <a:ea typeface="Verdana" panose="020B0604030504040204" pitchFamily="34" charset="0"/>
                <a:cs typeface="Arial" panose="020B0604020202020204" pitchFamily="34" charset="0"/>
              </a:rPr>
              <a:t>. </a:t>
            </a:r>
            <a:r>
              <a:rPr lang="en-IN" sz="1000" dirty="0">
                <a:latin typeface="Arial" panose="020B0604020202020204" pitchFamily="34" charset="0"/>
                <a:ea typeface="Verdana" panose="020B0604030504040204" pitchFamily="34" charset="0"/>
                <a:cs typeface="Arial" panose="020B0604020202020204" pitchFamily="34" charset="0"/>
              </a:rPr>
              <a:t>The objective of these questionnaires would be to understand the market dynamics, emerging trends and competitor analysis specialty chemical market </a:t>
            </a:r>
          </a:p>
          <a:p>
            <a:pPr algn="just">
              <a:lnSpc>
                <a:spcPct val="150000"/>
              </a:lnSpc>
            </a:pPr>
            <a:r>
              <a:rPr lang="en-US" sz="1000" spc="-5" dirty="0">
                <a:latin typeface="Arial" panose="020B0604020202020204" pitchFamily="34" charset="0"/>
                <a:ea typeface="Verdana" panose="020B0604030504040204" pitchFamily="34" charset="0"/>
                <a:cs typeface="Arial" panose="020B0604020202020204" pitchFamily="34" charset="0"/>
              </a:rPr>
              <a:t>For Example—</a:t>
            </a:r>
            <a:r>
              <a:rPr lang="de-DE" sz="1000" spc="-5" dirty="0">
                <a:latin typeface="Arial" panose="020B0604020202020204" pitchFamily="34" charset="0"/>
                <a:ea typeface="Verdana" panose="020B0604030504040204" pitchFamily="34" charset="0"/>
                <a:cs typeface="Arial" panose="020B0604020202020204" pitchFamily="34" charset="0"/>
              </a:rPr>
              <a:t>C</a:t>
            </a:r>
            <a:r>
              <a:rPr lang="de-DE" sz="1000" dirty="0">
                <a:latin typeface="Arial" panose="020B0604020202020204" pitchFamily="34" charset="0"/>
                <a:ea typeface="Verdana" panose="020B0604030504040204" pitchFamily="34" charset="0"/>
                <a:cs typeface="Arial" panose="020B0604020202020204" pitchFamily="34" charset="0"/>
              </a:rPr>
              <a:t>ontrcat manufcturing providers</a:t>
            </a:r>
            <a:r>
              <a:rPr lang="en-US" sz="1000" spc="-5" dirty="0">
                <a:latin typeface="Arial" panose="020B0604020202020204" pitchFamily="34" charset="0"/>
                <a:ea typeface="Verdana" panose="020B0604030504040204" pitchFamily="34" charset="0"/>
                <a:cs typeface="Arial" panose="020B0604020202020204" pitchFamily="34" charset="0"/>
              </a:rPr>
              <a:t>will be targeted to know market, market share by types, by sales, by region, market trends, etc. </a:t>
            </a:r>
          </a:p>
          <a:p>
            <a:pPr algn="just">
              <a:lnSpc>
                <a:spcPct val="150000"/>
              </a:lnSpc>
            </a:pPr>
            <a:r>
              <a:rPr lang="en-US" sz="1000" dirty="0">
                <a:latin typeface="Arial" panose="020B0604020202020204" pitchFamily="34" charset="0"/>
                <a:ea typeface="Verdana" panose="020B0604030504040204" pitchFamily="34" charset="0"/>
                <a:cs typeface="Arial" panose="020B0604020202020204" pitchFamily="34" charset="0"/>
              </a:rPr>
              <a:t>Post </a:t>
            </a:r>
            <a:r>
              <a:rPr lang="en-US" sz="1000" spc="-5" dirty="0">
                <a:latin typeface="Arial" panose="020B0604020202020204" pitchFamily="34" charset="0"/>
                <a:ea typeface="Verdana" panose="020B0604030504040204" pitchFamily="34" charset="0"/>
                <a:cs typeface="Arial" panose="020B0604020202020204" pitchFamily="34" charset="0"/>
              </a:rPr>
              <a:t>receiving feedback / approval from Client on questionnaires , </a:t>
            </a:r>
            <a:r>
              <a:rPr lang="en-US" sz="1000" spc="-25" dirty="0">
                <a:latin typeface="Arial" panose="020B0604020202020204" pitchFamily="34" charset="0"/>
                <a:ea typeface="Verdana" panose="020B0604030504040204" pitchFamily="34" charset="0"/>
                <a:cs typeface="Arial" panose="020B0604020202020204" pitchFamily="34" charset="0"/>
              </a:rPr>
              <a:t>Chemanalyst </a:t>
            </a:r>
            <a:r>
              <a:rPr lang="en-US" sz="1000" spc="-10" dirty="0">
                <a:latin typeface="Arial" panose="020B0604020202020204" pitchFamily="34" charset="0"/>
                <a:ea typeface="Verdana" panose="020B0604030504040204" pitchFamily="34" charset="0"/>
                <a:cs typeface="Arial" panose="020B0604020202020204" pitchFamily="34" charset="0"/>
              </a:rPr>
              <a:t>will </a:t>
            </a:r>
            <a:r>
              <a:rPr lang="en-US" sz="1000" dirty="0">
                <a:latin typeface="Arial" panose="020B0604020202020204" pitchFamily="34" charset="0"/>
                <a:ea typeface="Verdana" panose="020B0604030504040204" pitchFamily="34" charset="0"/>
                <a:cs typeface="Arial" panose="020B0604020202020204" pitchFamily="34" charset="0"/>
              </a:rPr>
              <a:t>start </a:t>
            </a:r>
            <a:r>
              <a:rPr lang="en-US" sz="1000" spc="-5" dirty="0">
                <a:latin typeface="Arial" panose="020B0604020202020204" pitchFamily="34" charset="0"/>
                <a:ea typeface="Verdana" panose="020B0604030504040204" pitchFamily="34" charset="0"/>
                <a:cs typeface="Arial" panose="020B0604020202020204" pitchFamily="34" charset="0"/>
              </a:rPr>
              <a:t>executing the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across said target </a:t>
            </a:r>
            <a:r>
              <a:rPr lang="en-US" sz="1000" spc="-10" dirty="0">
                <a:latin typeface="Arial" panose="020B0604020202020204" pitchFamily="34" charset="0"/>
                <a:ea typeface="Verdana" panose="020B0604030504040204" pitchFamily="34" charset="0"/>
                <a:cs typeface="Arial" panose="020B0604020202020204" pitchFamily="34" charset="0"/>
              </a:rPr>
              <a:t>audience. Chemanalyst</a:t>
            </a:r>
            <a:r>
              <a:rPr lang="en-US" sz="1000" spc="-25" dirty="0">
                <a:latin typeface="Arial" panose="020B0604020202020204" pitchFamily="34" charset="0"/>
                <a:ea typeface="Verdana" panose="020B0604030504040204" pitchFamily="34" charset="0"/>
                <a:cs typeface="Arial" panose="020B0604020202020204" pitchFamily="34" charset="0"/>
              </a:rPr>
              <a:t>  </a:t>
            </a:r>
            <a:r>
              <a:rPr lang="en-US" sz="1000" spc="-10" dirty="0">
                <a:latin typeface="Arial" panose="020B0604020202020204" pitchFamily="34" charset="0"/>
                <a:ea typeface="Verdana" panose="020B0604030504040204" pitchFamily="34" charset="0"/>
                <a:cs typeface="Arial" panose="020B0604020202020204" pitchFamily="34" charset="0"/>
              </a:rPr>
              <a:t>will </a:t>
            </a:r>
            <a:r>
              <a:rPr lang="en-US" sz="1000" spc="-5" dirty="0">
                <a:latin typeface="Arial" panose="020B0604020202020204" pitchFamily="34" charset="0"/>
                <a:ea typeface="Verdana" panose="020B0604030504040204" pitchFamily="34" charset="0"/>
                <a:cs typeface="Arial" panose="020B0604020202020204" pitchFamily="34" charset="0"/>
              </a:rPr>
              <a:t>also conduct mock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across target respondents </a:t>
            </a:r>
            <a:r>
              <a:rPr lang="en-US" sz="1000" dirty="0">
                <a:latin typeface="Arial" panose="020B0604020202020204" pitchFamily="34" charset="0"/>
                <a:ea typeface="Verdana" panose="020B0604030504040204" pitchFamily="34" charset="0"/>
                <a:cs typeface="Arial" panose="020B0604020202020204" pitchFamily="34" charset="0"/>
              </a:rPr>
              <a:t>to </a:t>
            </a:r>
            <a:r>
              <a:rPr lang="en-US" sz="1000" spc="-5" dirty="0">
                <a:latin typeface="Arial" panose="020B0604020202020204" pitchFamily="34" charset="0"/>
                <a:ea typeface="Verdana" panose="020B0604030504040204" pitchFamily="34" charset="0"/>
                <a:cs typeface="Arial" panose="020B0604020202020204" pitchFamily="34" charset="0"/>
              </a:rPr>
              <a:t>check the feasibility </a:t>
            </a:r>
            <a:r>
              <a:rPr lang="en-US" sz="1000" dirty="0">
                <a:latin typeface="Arial" panose="020B0604020202020204" pitchFamily="34" charset="0"/>
                <a:ea typeface="Verdana" panose="020B0604030504040204" pitchFamily="34" charset="0"/>
                <a:cs typeface="Arial" panose="020B0604020202020204" pitchFamily="34" charset="0"/>
              </a:rPr>
              <a:t>of </a:t>
            </a:r>
            <a:r>
              <a:rPr lang="en-US" sz="1000" spc="-5" dirty="0">
                <a:latin typeface="Arial" panose="020B0604020202020204" pitchFamily="34" charset="0"/>
                <a:ea typeface="Verdana" panose="020B0604030504040204" pitchFamily="34" charset="0"/>
                <a:cs typeface="Arial" panose="020B0604020202020204" pitchFamily="34" charset="0"/>
              </a:rPr>
              <a:t>the </a:t>
            </a:r>
            <a:r>
              <a:rPr lang="en-US" sz="1000" spc="-10" dirty="0">
                <a:latin typeface="Arial" panose="020B0604020202020204" pitchFamily="34" charset="0"/>
                <a:ea typeface="Verdana" panose="020B0604030504040204" pitchFamily="34" charset="0"/>
                <a:cs typeface="Arial" panose="020B0604020202020204" pitchFamily="34" charset="0"/>
              </a:rPr>
              <a:t>questionnaires </a:t>
            </a:r>
            <a:r>
              <a:rPr lang="en-US" sz="1000" spc="-5" dirty="0">
                <a:latin typeface="Arial" panose="020B0604020202020204" pitchFamily="34" charset="0"/>
                <a:ea typeface="Verdana" panose="020B0604030504040204" pitchFamily="34" charset="0"/>
                <a:cs typeface="Arial" panose="020B0604020202020204" pitchFamily="34" charset="0"/>
              </a:rPr>
              <a:t>and </a:t>
            </a:r>
            <a:r>
              <a:rPr lang="en-US" sz="1000" dirty="0">
                <a:latin typeface="Arial" panose="020B0604020202020204" pitchFamily="34" charset="0"/>
                <a:ea typeface="Verdana" panose="020B0604030504040204" pitchFamily="34" charset="0"/>
                <a:cs typeface="Arial" panose="020B0604020202020204" pitchFamily="34" charset="0"/>
              </a:rPr>
              <a:t>to </a:t>
            </a:r>
            <a:r>
              <a:rPr lang="en-US" sz="1000" spc="-5" dirty="0">
                <a:latin typeface="Arial" panose="020B0604020202020204" pitchFamily="34" charset="0"/>
                <a:ea typeface="Verdana" panose="020B0604030504040204" pitchFamily="34" charset="0"/>
                <a:cs typeface="Arial" panose="020B0604020202020204" pitchFamily="34" charset="0"/>
              </a:rPr>
              <a:t>address </a:t>
            </a:r>
            <a:r>
              <a:rPr lang="en-US" sz="1000" spc="-10" dirty="0">
                <a:latin typeface="Arial" panose="020B0604020202020204" pitchFamily="34" charset="0"/>
                <a:ea typeface="Verdana" panose="020B0604030504040204" pitchFamily="34" charset="0"/>
                <a:cs typeface="Arial" panose="020B0604020202020204" pitchFamily="34" charset="0"/>
              </a:rPr>
              <a:t>the </a:t>
            </a:r>
            <a:r>
              <a:rPr lang="en-US" sz="1000" spc="-5" dirty="0">
                <a:latin typeface="Arial" panose="020B0604020202020204" pitchFamily="34" charset="0"/>
                <a:ea typeface="Verdana" panose="020B0604030504040204" pitchFamily="34" charset="0"/>
                <a:cs typeface="Arial" panose="020B0604020202020204" pitchFamily="34" charset="0"/>
              </a:rPr>
              <a:t>challenges </a:t>
            </a:r>
            <a:r>
              <a:rPr lang="en-US" sz="1000" dirty="0">
                <a:latin typeface="Arial" panose="020B0604020202020204" pitchFamily="34" charset="0"/>
                <a:ea typeface="Verdana" panose="020B0604030504040204" pitchFamily="34" charset="0"/>
                <a:cs typeface="Arial" panose="020B0604020202020204" pitchFamily="34" charset="0"/>
              </a:rPr>
              <a:t>faced, </a:t>
            </a:r>
            <a:r>
              <a:rPr lang="en-US" sz="1000" spc="-5" dirty="0">
                <a:latin typeface="Arial" panose="020B0604020202020204" pitchFamily="34" charset="0"/>
                <a:ea typeface="Verdana" panose="020B0604030504040204" pitchFamily="34" charset="0"/>
                <a:cs typeface="Arial" panose="020B0604020202020204" pitchFamily="34" charset="0"/>
              </a:rPr>
              <a:t>if </a:t>
            </a:r>
            <a:r>
              <a:rPr lang="en-US" sz="1000" spc="-30" dirty="0">
                <a:latin typeface="Arial" panose="020B0604020202020204" pitchFamily="34" charset="0"/>
                <a:ea typeface="Verdana" panose="020B0604030504040204" pitchFamily="34" charset="0"/>
                <a:cs typeface="Arial" panose="020B0604020202020204" pitchFamily="34" charset="0"/>
              </a:rPr>
              <a:t>any, </a:t>
            </a:r>
            <a:r>
              <a:rPr lang="en-US" sz="1000" spc="-5" dirty="0">
                <a:latin typeface="Arial" panose="020B0604020202020204" pitchFamily="34" charset="0"/>
                <a:ea typeface="Verdana" panose="020B0604030504040204" pitchFamily="34" charset="0"/>
                <a:cs typeface="Arial" panose="020B0604020202020204" pitchFamily="34" charset="0"/>
              </a:rPr>
              <a:t>while conducting the </a:t>
            </a:r>
            <a:r>
              <a:rPr lang="en-US" sz="1000" spc="-10" dirty="0">
                <a:latin typeface="Arial" panose="020B0604020202020204" pitchFamily="34" charset="0"/>
                <a:ea typeface="Verdana" panose="020B0604030504040204" pitchFamily="34" charset="0"/>
                <a:cs typeface="Arial" panose="020B0604020202020204" pitchFamily="34" charset="0"/>
              </a:rPr>
              <a:t>surveys </a:t>
            </a:r>
            <a:r>
              <a:rPr lang="en-US" sz="1000" spc="-5" dirty="0">
                <a:latin typeface="Arial" panose="020B0604020202020204" pitchFamily="34" charset="0"/>
                <a:ea typeface="Verdana" panose="020B0604030504040204" pitchFamily="34" charset="0"/>
                <a:cs typeface="Arial" panose="020B0604020202020204" pitchFamily="34" charset="0"/>
              </a:rPr>
              <a:t>and in data</a:t>
            </a:r>
            <a:r>
              <a:rPr lang="en-US" sz="1000" spc="-40" dirty="0">
                <a:latin typeface="Arial" panose="020B0604020202020204" pitchFamily="34" charset="0"/>
                <a:ea typeface="Verdana" panose="020B0604030504040204" pitchFamily="34" charset="0"/>
                <a:cs typeface="Arial" panose="020B0604020202020204" pitchFamily="34" charset="0"/>
              </a:rPr>
              <a:t> </a:t>
            </a:r>
            <a:r>
              <a:rPr lang="en-US" sz="1000" spc="-5" dirty="0">
                <a:latin typeface="Arial" panose="020B0604020202020204" pitchFamily="34" charset="0"/>
                <a:ea typeface="Verdana" panose="020B0604030504040204" pitchFamily="34" charset="0"/>
                <a:cs typeface="Arial" panose="020B0604020202020204" pitchFamily="34" charset="0"/>
              </a:rPr>
              <a:t>collection.</a:t>
            </a:r>
          </a:p>
          <a:p>
            <a:pPr algn="just">
              <a:lnSpc>
                <a:spcPct val="150000"/>
              </a:lnSpc>
            </a:pPr>
            <a:r>
              <a:rPr lang="en-IN" sz="1000" dirty="0">
                <a:latin typeface="Arial" panose="020B0604020202020204" pitchFamily="34" charset="0"/>
                <a:ea typeface="Verdana" panose="020B0604030504040204" pitchFamily="34" charset="0"/>
                <a:cs typeface="Arial" panose="020B0604020202020204" pitchFamily="34" charset="0"/>
              </a:rPr>
              <a:t>Primary research surveys will be conducted with the identified companies, and they will also be asked for their other competitors in the market. By this way if we may have missed any target company due to limitations of secondary research then we will be able to identify that company and then survey them as well.,</a:t>
            </a:r>
          </a:p>
          <a:p>
            <a:pPr algn="just">
              <a:lnSpc>
                <a:spcPct val="150000"/>
              </a:lnSpc>
            </a:pPr>
            <a:r>
              <a:rPr lang="en-IN" sz="1000" dirty="0">
                <a:latin typeface="Arial" panose="020B0604020202020204" pitchFamily="34" charset="0"/>
                <a:ea typeface="Verdana" panose="020B0604030504040204" pitchFamily="34" charset="0"/>
                <a:cs typeface="Arial" panose="020B0604020202020204" pitchFamily="34" charset="0"/>
              </a:rPr>
              <a:t>Chemanalyst will also identify channel partners such as distributors, traders and agents</a:t>
            </a:r>
          </a:p>
          <a:p>
            <a:pPr algn="just">
              <a:lnSpc>
                <a:spcPct val="150000"/>
              </a:lnSpc>
            </a:pPr>
            <a:endParaRPr lang="en-IN" sz="1000" dirty="0">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endParaRPr lang="en-IN" sz="1000" dirty="0">
              <a:latin typeface="Arial" panose="020B0604020202020204" pitchFamily="34" charset="0"/>
              <a:ea typeface="Verdana" panose="020B0604030504040204" pitchFamily="34" charset="0"/>
              <a:cs typeface="Arial" panose="020B0604020202020204" pitchFamily="34" charset="0"/>
            </a:endParaRPr>
          </a:p>
          <a:p>
            <a:pPr algn="just">
              <a:lnSpc>
                <a:spcPct val="150000"/>
              </a:lnSpc>
            </a:pPr>
            <a:r>
              <a:rPr lang="en-IN" sz="1000" b="1" dirty="0">
                <a:latin typeface="Arial" panose="020B0604020202020204" pitchFamily="34" charset="0"/>
                <a:ea typeface="Verdana" panose="020B0604030504040204" pitchFamily="34" charset="0"/>
                <a:cs typeface="Arial" panose="020B0604020202020204" pitchFamily="34" charset="0"/>
              </a:rPr>
              <a:t>Below mentioned is the number of surveys that would be conducted during the study  :</a:t>
            </a:r>
          </a:p>
        </p:txBody>
      </p:sp>
      <p:graphicFrame>
        <p:nvGraphicFramePr>
          <p:cNvPr id="5" name="Table 4">
            <a:extLst>
              <a:ext uri="{FF2B5EF4-FFF2-40B4-BE49-F238E27FC236}">
                <a16:creationId xmlns:a16="http://schemas.microsoft.com/office/drawing/2014/main" id="{345AAB46-C238-43DB-A49F-18CFDEF2CD4F}"/>
              </a:ext>
            </a:extLst>
          </p:cNvPr>
          <p:cNvGraphicFramePr>
            <a:graphicFrameLocks noGrp="1"/>
          </p:cNvGraphicFramePr>
          <p:nvPr>
            <p:extLst>
              <p:ext uri="{D42A27DB-BD31-4B8C-83A1-F6EECF244321}">
                <p14:modId xmlns:p14="http://schemas.microsoft.com/office/powerpoint/2010/main" val="3010425387"/>
              </p:ext>
            </p:extLst>
          </p:nvPr>
        </p:nvGraphicFramePr>
        <p:xfrm>
          <a:off x="179389" y="4232762"/>
          <a:ext cx="8785223" cy="1150324"/>
        </p:xfrm>
        <a:graphic>
          <a:graphicData uri="http://schemas.openxmlformats.org/drawingml/2006/table">
            <a:tbl>
              <a:tblPr firstRow="1" firstCol="1" bandRow="1">
                <a:tableStyleId>{93296810-A885-4BE3-A3E7-6D5BEEA58F35}</a:tableStyleId>
              </a:tblPr>
              <a:tblGrid>
                <a:gridCol w="1161282">
                  <a:extLst>
                    <a:ext uri="{9D8B030D-6E8A-4147-A177-3AD203B41FA5}">
                      <a16:colId xmlns:a16="http://schemas.microsoft.com/office/drawing/2014/main" val="4271853162"/>
                    </a:ext>
                  </a:extLst>
                </a:gridCol>
                <a:gridCol w="1886035">
                  <a:extLst>
                    <a:ext uri="{9D8B030D-6E8A-4147-A177-3AD203B41FA5}">
                      <a16:colId xmlns:a16="http://schemas.microsoft.com/office/drawing/2014/main" val="4118437186"/>
                    </a:ext>
                  </a:extLst>
                </a:gridCol>
                <a:gridCol w="1871321">
                  <a:extLst>
                    <a:ext uri="{9D8B030D-6E8A-4147-A177-3AD203B41FA5}">
                      <a16:colId xmlns:a16="http://schemas.microsoft.com/office/drawing/2014/main" val="1267469255"/>
                    </a:ext>
                  </a:extLst>
                </a:gridCol>
                <a:gridCol w="1871321">
                  <a:extLst>
                    <a:ext uri="{9D8B030D-6E8A-4147-A177-3AD203B41FA5}">
                      <a16:colId xmlns:a16="http://schemas.microsoft.com/office/drawing/2014/main" val="2013680588"/>
                    </a:ext>
                  </a:extLst>
                </a:gridCol>
                <a:gridCol w="1258212">
                  <a:extLst>
                    <a:ext uri="{9D8B030D-6E8A-4147-A177-3AD203B41FA5}">
                      <a16:colId xmlns:a16="http://schemas.microsoft.com/office/drawing/2014/main" val="2680416016"/>
                    </a:ext>
                  </a:extLst>
                </a:gridCol>
                <a:gridCol w="737052">
                  <a:extLst>
                    <a:ext uri="{9D8B030D-6E8A-4147-A177-3AD203B41FA5}">
                      <a16:colId xmlns:a16="http://schemas.microsoft.com/office/drawing/2014/main" val="3426248362"/>
                    </a:ext>
                  </a:extLst>
                </a:gridCol>
              </a:tblGrid>
              <a:tr h="549313">
                <a:tc>
                  <a:txBody>
                    <a:bodyPr/>
                    <a:lstStyle/>
                    <a:p>
                      <a:pPr algn="ctr">
                        <a:lnSpc>
                          <a:spcPct val="106000"/>
                        </a:lnSpc>
                        <a:spcAft>
                          <a:spcPts val="0"/>
                        </a:spcAft>
                      </a:pPr>
                      <a:r>
                        <a:rPr lang="en-IN" sz="1050" dirty="0">
                          <a:effectLst/>
                        </a:rPr>
                        <a:t>Stakeholders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lnSpc>
                          <a:spcPct val="106000"/>
                        </a:lnSpc>
                        <a:spcAft>
                          <a:spcPts val="0"/>
                        </a:spcAft>
                      </a:pPr>
                      <a:r>
                        <a:rPr lang="en-IN" sz="1050" dirty="0">
                          <a:effectLst/>
                          <a:latin typeface="Arial" panose="020B0604020202020204" pitchFamily="34" charset="0"/>
                          <a:ea typeface="Verdana" panose="020B0604030504040204" pitchFamily="34" charset="0"/>
                          <a:cs typeface="Arial" panose="020B0604020202020204" pitchFamily="34" charset="0"/>
                        </a:rPr>
                        <a:t>Manufacturers</a:t>
                      </a:r>
                    </a:p>
                  </a:txBody>
                  <a:tcPr marL="68580" marR="68580" marT="0" marB="0" anchor="ctr"/>
                </a:tc>
                <a:tc>
                  <a:txBody>
                    <a:bodyPr/>
                    <a:lstStyle/>
                    <a:p>
                      <a:pPr algn="ctr">
                        <a:lnSpc>
                          <a:spcPct val="106000"/>
                        </a:lnSpc>
                        <a:spcAft>
                          <a:spcPts val="0"/>
                        </a:spcAft>
                      </a:pPr>
                      <a:r>
                        <a:rPr lang="en-IN" sz="1050" dirty="0">
                          <a:effectLst/>
                          <a:latin typeface="Arial" panose="020B0604020202020204" pitchFamily="34" charset="0"/>
                          <a:ea typeface="Verdana" panose="020B0604030504040204" pitchFamily="34" charset="0"/>
                          <a:cs typeface="Arial" panose="020B0604020202020204" pitchFamily="34" charset="0"/>
                        </a:rPr>
                        <a:t>End-User</a:t>
                      </a:r>
                    </a:p>
                  </a:txBody>
                  <a:tcPr marL="68580" marR="68580" marT="0" marB="0" anchor="ctr"/>
                </a:tc>
                <a:tc>
                  <a:txBody>
                    <a:bodyPr/>
                    <a:lstStyle/>
                    <a:p>
                      <a:pPr marL="0" marR="0" lvl="0" indent="0" algn="ctr" defTabSz="914377" rtl="0" eaLnBrk="1" fontAlgn="auto" latinLnBrk="0" hangingPunct="1">
                        <a:lnSpc>
                          <a:spcPct val="106000"/>
                        </a:lnSpc>
                        <a:spcBef>
                          <a:spcPts val="0"/>
                        </a:spcBef>
                        <a:spcAft>
                          <a:spcPts val="0"/>
                        </a:spcAft>
                        <a:buClrTx/>
                        <a:buSzTx/>
                        <a:buFontTx/>
                        <a:buNone/>
                        <a:tabLst/>
                        <a:defRPr/>
                      </a:pPr>
                      <a:r>
                        <a:rPr lang="en-IN" sz="1050" dirty="0">
                          <a:effectLst/>
                        </a:rPr>
                        <a:t>Industry Experts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lang="en-IN" sz="1050" dirty="0">
                          <a:effectLst/>
                        </a:rPr>
                        <a:t> Regulatory Bodies</a:t>
                      </a:r>
                      <a:endParaRPr lang="en-IN" sz="1050" dirty="0">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tc>
                  <a:txBody>
                    <a:bodyPr/>
                    <a:lstStyle/>
                    <a:p>
                      <a:pPr algn="ctr">
                        <a:lnSpc>
                          <a:spcPct val="106000"/>
                        </a:lnSpc>
                        <a:spcAft>
                          <a:spcPts val="0"/>
                        </a:spcAft>
                      </a:pPr>
                      <a:r>
                        <a:rPr lang="en-IN" sz="1050" kern="1200" dirty="0">
                          <a:effectLst/>
                        </a:rPr>
                        <a:t>Total</a:t>
                      </a:r>
                      <a:endParaRPr lang="en-IN" sz="1050" b="1" kern="1200" dirty="0">
                        <a:solidFill>
                          <a:schemeClr val="lt1"/>
                        </a:solidFill>
                        <a:effectLst/>
                        <a:latin typeface="Arial" panose="020B0604020202020204" pitchFamily="34" charset="0"/>
                        <a:ea typeface="Verdana" panose="020B060403050404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9857482"/>
                  </a:ext>
                </a:extLst>
              </a:tr>
              <a:tr h="601011">
                <a:tc>
                  <a:txBody>
                    <a:bodyPr/>
                    <a:lstStyle/>
                    <a:p>
                      <a:pPr algn="ctr">
                        <a:lnSpc>
                          <a:spcPct val="106000"/>
                        </a:lnSpc>
                        <a:spcAft>
                          <a:spcPts val="0"/>
                        </a:spcAft>
                      </a:pPr>
                      <a:r>
                        <a:rPr lang="en-IN" sz="1000" dirty="0">
                          <a:solidFill>
                            <a:schemeClr val="bg1"/>
                          </a:solidFill>
                          <a:effectLst/>
                          <a:latin typeface="Arial" panose="020B0604020202020204" pitchFamily="34" charset="0"/>
                          <a:ea typeface="Verdana" panose="020B0604030504040204" pitchFamily="34" charset="0"/>
                          <a:cs typeface="Arial" panose="020B0604020202020204" pitchFamily="34" charset="0"/>
                        </a:rPr>
                        <a:t>Specialty Chemicals</a:t>
                      </a:r>
                    </a:p>
                  </a:txBody>
                  <a:tcPr marL="68580" marR="68580" marT="0"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200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10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10</a:t>
                      </a:r>
                    </a:p>
                  </a:txBody>
                  <a:tcPr marL="9525" marR="9525" marT="9525" marB="0" anchor="ctr"/>
                </a:tc>
                <a:tc>
                  <a:txBody>
                    <a:bodyPr/>
                    <a:lstStyle/>
                    <a:p>
                      <a:pPr algn="ctr" rtl="0" fontAlgn="ctr"/>
                      <a:r>
                        <a:rPr lang="en-IN" sz="1000" b="0" i="0" u="none" strike="noStrike" dirty="0">
                          <a:solidFill>
                            <a:schemeClr val="tx1"/>
                          </a:solidFill>
                          <a:effectLst/>
                          <a:latin typeface="Arial" panose="020B0604020202020204" pitchFamily="34" charset="0"/>
                          <a:cs typeface="Arial" panose="020B0604020202020204" pitchFamily="34" charset="0"/>
                        </a:rPr>
                        <a:t>225</a:t>
                      </a:r>
                    </a:p>
                  </a:txBody>
                  <a:tcPr marL="9525" marR="9525" marT="9525" marB="0" anchor="ctr"/>
                </a:tc>
                <a:extLst>
                  <a:ext uri="{0D108BD9-81ED-4DB2-BD59-A6C34878D82A}">
                    <a16:rowId xmlns:a16="http://schemas.microsoft.com/office/drawing/2014/main" val="1178587460"/>
                  </a:ext>
                </a:extLst>
              </a:tr>
            </a:tbl>
          </a:graphicData>
        </a:graphic>
      </p:graphicFrame>
      <p:sp>
        <p:nvSpPr>
          <p:cNvPr id="6" name="TextBox 5">
            <a:extLst>
              <a:ext uri="{FF2B5EF4-FFF2-40B4-BE49-F238E27FC236}">
                <a16:creationId xmlns:a16="http://schemas.microsoft.com/office/drawing/2014/main" id="{FA58D157-DD3A-44AE-B5D5-2285064F5527}"/>
              </a:ext>
            </a:extLst>
          </p:cNvPr>
          <p:cNvSpPr txBox="1"/>
          <p:nvPr/>
        </p:nvSpPr>
        <p:spPr>
          <a:xfrm>
            <a:off x="73637" y="5922684"/>
            <a:ext cx="8726092" cy="294632"/>
          </a:xfrm>
          <a:prstGeom prst="rect">
            <a:avLst/>
          </a:prstGeom>
          <a:solidFill>
            <a:schemeClr val="accent4">
              <a:lumMod val="20000"/>
              <a:lumOff val="80000"/>
            </a:schemeClr>
          </a:solidFill>
        </p:spPr>
        <p:txBody>
          <a:bodyPr wrap="square" rtlCol="0" anchor="t">
            <a:spAutoFit/>
          </a:bodyPr>
          <a:lstStyle/>
          <a:p>
            <a:pPr algn="just">
              <a:lnSpc>
                <a:spcPct val="150000"/>
              </a:lnSpc>
            </a:pPr>
            <a:r>
              <a:rPr lang="en-IN" sz="1000" b="1" dirty="0">
                <a:latin typeface="Arial "/>
                <a:ea typeface="Verdana" panose="020B0604030504040204" pitchFamily="34" charset="0"/>
                <a:cs typeface="Arial" panose="020B0604020202020204" pitchFamily="34" charset="0"/>
              </a:rPr>
              <a:t>We do multiple interviews in one organisation at different levels (Mid-Senior) and departments (Sales, Marketing, Production, etc)  </a:t>
            </a:r>
          </a:p>
        </p:txBody>
      </p:sp>
    </p:spTree>
    <p:extLst>
      <p:ext uri="{BB962C8B-B14F-4D97-AF65-F5344CB8AC3E}">
        <p14:creationId xmlns:p14="http://schemas.microsoft.com/office/powerpoint/2010/main" val="91920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C2D6C6B-C899-4C89-AF6C-7C5298C97FFB}"/>
              </a:ext>
            </a:extLst>
          </p:cNvPr>
          <p:cNvSpPr txBox="1">
            <a:spLocks/>
          </p:cNvSpPr>
          <p:nvPr/>
        </p:nvSpPr>
        <p:spPr>
          <a:xfrm>
            <a:off x="179387" y="2134816"/>
            <a:ext cx="8785225" cy="2588368"/>
          </a:xfrm>
          <a:prstGeom prst="rect">
            <a:avLst/>
          </a:prstGeom>
        </p:spPr>
        <p:txBody>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defTabSz="457200">
              <a:buNone/>
            </a:pPr>
            <a:r>
              <a:rPr lang="en-IN" b="1" spc="-5" dirty="0">
                <a:solidFill>
                  <a:schemeClr val="tx1"/>
                </a:solidFill>
                <a:latin typeface="Arial" panose="020B0604020202020204" pitchFamily="34" charset="0"/>
                <a:cs typeface="Arial" panose="020B0604020202020204" pitchFamily="34" charset="0"/>
              </a:rPr>
              <a:t>Phase 2: </a:t>
            </a:r>
            <a:r>
              <a:rPr lang="en-IN" spc="-5" dirty="0">
                <a:solidFill>
                  <a:schemeClr val="tx1"/>
                </a:solidFill>
                <a:latin typeface="Arial" panose="020B0604020202020204" pitchFamily="34" charset="0"/>
                <a:cs typeface="Arial" panose="020B0604020202020204" pitchFamily="34" charset="0"/>
              </a:rPr>
              <a:t>ChemAnalyst will execute primary surveys. In addition, exhaustive secondary research will be done using various credible sources such as company annual reports, white papers, investor presentations, financial reports, international trade associations, etc.</a:t>
            </a:r>
          </a:p>
          <a:p>
            <a:pPr marL="0" indent="0">
              <a:lnSpc>
                <a:spcPct val="150000"/>
              </a:lnSpc>
              <a:buNone/>
            </a:pPr>
            <a:r>
              <a:rPr lang="en-IN" b="1" spc="-5" dirty="0">
                <a:solidFill>
                  <a:schemeClr val="tx1"/>
                </a:solidFill>
                <a:latin typeface="Arial" panose="020B0604020202020204" pitchFamily="34" charset="0"/>
                <a:cs typeface="Arial" panose="020B0604020202020204" pitchFamily="34" charset="0"/>
              </a:rPr>
              <a:t>Phase 3: Chemanalyst</a:t>
            </a:r>
            <a:r>
              <a:rPr lang="en-IN" dirty="0">
                <a:solidFill>
                  <a:schemeClr val="tx1"/>
                </a:solidFill>
                <a:latin typeface="Arial" panose="020B0604020202020204" pitchFamily="34" charset="0"/>
                <a:cs typeface="Arial" panose="020B0604020202020204" pitchFamily="34" charset="0"/>
              </a:rPr>
              <a:t>  will perform periodical checks on data being collected through surveys with logic checks and analyze survey results in MS Excel/SPSS and data generated through its proprietary database.</a:t>
            </a:r>
          </a:p>
          <a:p>
            <a:pPr marL="0" indent="0">
              <a:lnSpc>
                <a:spcPct val="150000"/>
              </a:lnSpc>
              <a:buNone/>
            </a:pPr>
            <a:r>
              <a:rPr lang="en-US" dirty="0">
                <a:solidFill>
                  <a:schemeClr val="tx1"/>
                </a:solidFill>
                <a:latin typeface="Arial" panose="020B0604020202020204" pitchFamily="34" charset="0"/>
                <a:cs typeface="Arial" panose="020B0604020202020204" pitchFamily="34" charset="0"/>
              </a:rPr>
              <a:t>Chemanalyst will also use data triangulation technique to fill the gaps and to present the more meaning picture of the market. In order to forecast the </a:t>
            </a:r>
            <a:r>
              <a:rPr lang="de-DE" dirty="0">
                <a:solidFill>
                  <a:schemeClr val="tx1"/>
                </a:solidFill>
                <a:latin typeface="Arial" panose="020B0604020202020204" pitchFamily="34" charset="0"/>
                <a:cs typeface="Arial" panose="020B0604020202020204" pitchFamily="34" charset="0"/>
              </a:rPr>
              <a:t>Ride-Hailing</a:t>
            </a:r>
            <a:r>
              <a:rPr lang="en-IN" dirty="0">
                <a:solidFill>
                  <a:schemeClr val="tx1"/>
                </a:solidFill>
                <a:latin typeface="Arial" panose="020B0604020202020204" pitchFamily="34" charset="0"/>
                <a:cs typeface="Arial" panose="020B0604020202020204" pitchFamily="34" charset="0"/>
              </a:rPr>
              <a:t> market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ChemAnalyst</a:t>
            </a:r>
            <a:r>
              <a:rPr lang="en-US" dirty="0">
                <a:solidFill>
                  <a:schemeClr val="tx1"/>
                </a:solidFill>
                <a:latin typeface="Arial" panose="020B0604020202020204" pitchFamily="34" charset="0"/>
                <a:cs typeface="Arial" panose="020B0604020202020204" pitchFamily="34" charset="0"/>
              </a:rPr>
              <a:t>  will use various forecast techniques such as: Moving Average, Regression analysis, etc.</a:t>
            </a:r>
          </a:p>
          <a:p>
            <a:pPr marL="0" indent="0">
              <a:lnSpc>
                <a:spcPct val="150000"/>
              </a:lnSpc>
              <a:buNone/>
            </a:pPr>
            <a:r>
              <a:rPr lang="en-US" dirty="0" err="1">
                <a:solidFill>
                  <a:schemeClr val="tx1"/>
                </a:solidFill>
                <a:latin typeface="Arial" panose="020B0604020202020204" pitchFamily="34" charset="0"/>
                <a:cs typeface="Arial" panose="020B0604020202020204" pitchFamily="34" charset="0"/>
              </a:rPr>
              <a:t>ChemAnalyst</a:t>
            </a:r>
            <a:r>
              <a:rPr lang="en-US" dirty="0">
                <a:solidFill>
                  <a:schemeClr val="tx1"/>
                </a:solidFill>
                <a:latin typeface="Arial" panose="020B0604020202020204" pitchFamily="34" charset="0"/>
                <a:cs typeface="Arial" panose="020B0604020202020204" pitchFamily="34" charset="0"/>
              </a:rPr>
              <a:t> will also use its own forecast tool, which is based on the growth of various allied industries. Chemanalyst will also use impact analysis during short, medium and long term to estimate the demand and to reach to an accurate market numbers </a:t>
            </a:r>
          </a:p>
          <a:p>
            <a:pPr marL="0" indent="0" defTabSz="457200">
              <a:buNone/>
            </a:pPr>
            <a:r>
              <a:rPr lang="en-US" b="1" spc="-5" dirty="0">
                <a:solidFill>
                  <a:schemeClr val="tx1"/>
                </a:solidFill>
                <a:latin typeface="Arial" panose="020B0604020202020204" pitchFamily="34" charset="0"/>
                <a:cs typeface="Arial" panose="020B0604020202020204" pitchFamily="34" charset="0"/>
              </a:rPr>
              <a:t>Phase 4:  </a:t>
            </a:r>
            <a:r>
              <a:rPr lang="en-US" spc="-5" dirty="0">
                <a:solidFill>
                  <a:schemeClr val="tx1"/>
                </a:solidFill>
                <a:latin typeface="Arial" panose="020B0604020202020204" pitchFamily="34" charset="0"/>
                <a:cs typeface="Arial" panose="020B0604020202020204" pitchFamily="34" charset="0"/>
              </a:rPr>
              <a:t>ChemAnalyst </a:t>
            </a:r>
            <a:r>
              <a:rPr lang="en-US" dirty="0">
                <a:solidFill>
                  <a:schemeClr val="tx1"/>
                </a:solidFill>
                <a:latin typeface="Arial" panose="020B0604020202020204" pitchFamily="34" charset="0"/>
                <a:cs typeface="Arial" panose="020B0604020202020204" pitchFamily="34" charset="0"/>
              </a:rPr>
              <a:t> will deliver the final comprehensive project report in detailed PowerPoint Presentation format along with the support documents</a:t>
            </a:r>
          </a:p>
          <a:p>
            <a:pPr marL="171450" indent="-171450" algn="just">
              <a:lnSpc>
                <a:spcPct val="150000"/>
              </a:lnSpc>
              <a:buFont typeface="Arial" panose="020B0604020202020204" pitchFamily="34" charset="0"/>
              <a:buChar char="•"/>
            </a:pPr>
            <a:r>
              <a:rPr lang="en-US" sz="1000" dirty="0">
                <a:latin typeface="Arial" panose="020B0604020202020204" pitchFamily="34" charset="0"/>
                <a:ea typeface="Verdana" panose="020B0604030504040204" pitchFamily="34" charset="0"/>
                <a:cs typeface="Arial" panose="020B0604020202020204" pitchFamily="34" charset="0"/>
              </a:rPr>
              <a:t>Investment information will be sourced from published literature and will be adjusted it for the timeline and the location factors. An assessment will be made for the likely import component based on the materials of construction and type of equipment. </a:t>
            </a:r>
          </a:p>
          <a:p>
            <a:pPr marL="0" indent="0" defTabSz="457200">
              <a:buNone/>
            </a:pPr>
            <a:endParaRPr lang="en-IN" spc="-5" dirty="0">
              <a:solidFill>
                <a:schemeClr val="tx1"/>
              </a:solidFill>
              <a:latin typeface="Arial" panose="020B060402020202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4D96AE7C-F1CE-4835-8149-27100CE6A3FC}"/>
              </a:ext>
            </a:extLst>
          </p:cNvPr>
          <p:cNvGraphicFramePr/>
          <p:nvPr>
            <p:extLst>
              <p:ext uri="{D42A27DB-BD31-4B8C-83A1-F6EECF244321}">
                <p14:modId xmlns:p14="http://schemas.microsoft.com/office/powerpoint/2010/main" val="1141978332"/>
              </p:ext>
            </p:extLst>
          </p:nvPr>
        </p:nvGraphicFramePr>
        <p:xfrm>
          <a:off x="1108491" y="640708"/>
          <a:ext cx="2966040" cy="17906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7D8A442-E478-4A66-B0FE-A7C5DC82876E}"/>
              </a:ext>
            </a:extLst>
          </p:cNvPr>
          <p:cNvGraphicFramePr/>
          <p:nvPr>
            <p:extLst>
              <p:ext uri="{D42A27DB-BD31-4B8C-83A1-F6EECF244321}">
                <p14:modId xmlns:p14="http://schemas.microsoft.com/office/powerpoint/2010/main" val="2840610218"/>
              </p:ext>
            </p:extLst>
          </p:nvPr>
        </p:nvGraphicFramePr>
        <p:xfrm>
          <a:off x="5069471" y="578031"/>
          <a:ext cx="2795044" cy="1790696"/>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C1222BF3-C2CA-49F9-9665-6035BFC3367B}"/>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2461971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a:extLst>
              <a:ext uri="{FF2B5EF4-FFF2-40B4-BE49-F238E27FC236}">
                <a16:creationId xmlns:a16="http://schemas.microsoft.com/office/drawing/2014/main" id="{6AD83E27-A021-4F6E-A648-0B7C3B0C686F}"/>
              </a:ext>
            </a:extLst>
          </p:cNvPr>
          <p:cNvSpPr txBox="1">
            <a:spLocks/>
          </p:cNvSpPr>
          <p:nvPr/>
        </p:nvSpPr>
        <p:spPr>
          <a:xfrm>
            <a:off x="87954" y="662948"/>
            <a:ext cx="8679580" cy="1333959"/>
          </a:xfrm>
          <a:prstGeom prst="rect">
            <a:avLst/>
          </a:prstGeom>
        </p:spPr>
        <p:txBody>
          <a:bodyPr>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Tx/>
              <a:buNone/>
              <a:tabLst/>
              <a:defRPr/>
            </a:pPr>
            <a:r>
              <a:rPr kumimoji="0" lang="en-IN" sz="1000" i="0" u="none" strike="noStrike" kern="1200" cap="none" spc="0" normalizeH="0" baseline="0" noProof="0" dirty="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ChemAnalyst will use its own forecast tool, which is based on the growth of various allied industries </a:t>
            </a:r>
            <a:r>
              <a:rPr lang="en-IN" dirty="0">
                <a:solidFill>
                  <a:schemeClr val="tx1"/>
                </a:solidFill>
                <a:latin typeface="Arial" panose="020B0604020202020204" pitchFamily="34" charset="0"/>
                <a:ea typeface="Open Sans" panose="020B0606030504020204" pitchFamily="34" charset="0"/>
                <a:cs typeface="Arial" panose="020B0604020202020204" pitchFamily="34" charset="0"/>
              </a:rPr>
              <a:t>located in radius of 200 KM from Bina, Madhya Pradesh refinery</a:t>
            </a:r>
            <a:r>
              <a:rPr kumimoji="0" lang="en-IN" sz="1000" i="0" u="none" strike="noStrike" kern="1200" cap="none" spc="0" normalizeH="0" baseline="0" noProof="0" dirty="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 ChemAnalyst will also use the impact analysis during short, medium- and long-term period to estimate the demand and to reach accurate market numbers. </a:t>
            </a:r>
          </a:p>
        </p:txBody>
      </p:sp>
      <p:sp>
        <p:nvSpPr>
          <p:cNvPr id="2" name="Rectangle 1">
            <a:extLst>
              <a:ext uri="{FF2B5EF4-FFF2-40B4-BE49-F238E27FC236}">
                <a16:creationId xmlns:a16="http://schemas.microsoft.com/office/drawing/2014/main" id="{9B11A8CF-5DD7-4A8B-A829-55B83B107CD3}"/>
              </a:ext>
            </a:extLst>
          </p:cNvPr>
          <p:cNvSpPr/>
          <p:nvPr/>
        </p:nvSpPr>
        <p:spPr>
          <a:xfrm>
            <a:off x="0" y="1467079"/>
            <a:ext cx="9144000" cy="481868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205CC624-CFB9-48F8-A6A5-B0C18E41CF06}"/>
              </a:ext>
            </a:extLst>
          </p:cNvPr>
          <p:cNvGraphicFramePr>
            <a:graphicFrameLocks noGrp="1"/>
          </p:cNvGraphicFramePr>
          <p:nvPr>
            <p:extLst>
              <p:ext uri="{D42A27DB-BD31-4B8C-83A1-F6EECF244321}">
                <p14:modId xmlns:p14="http://schemas.microsoft.com/office/powerpoint/2010/main" val="3273683976"/>
              </p:ext>
            </p:extLst>
          </p:nvPr>
        </p:nvGraphicFramePr>
        <p:xfrm>
          <a:off x="376466" y="1723388"/>
          <a:ext cx="8280209" cy="4298316"/>
        </p:xfrm>
        <a:graphic>
          <a:graphicData uri="http://schemas.openxmlformats.org/drawingml/2006/table">
            <a:tbl>
              <a:tblPr firstRow="1" bandRow="1"/>
              <a:tblGrid>
                <a:gridCol w="4111902">
                  <a:extLst>
                    <a:ext uri="{9D8B030D-6E8A-4147-A177-3AD203B41FA5}">
                      <a16:colId xmlns:a16="http://schemas.microsoft.com/office/drawing/2014/main" val="2767272257"/>
                    </a:ext>
                  </a:extLst>
                </a:gridCol>
                <a:gridCol w="4168307">
                  <a:extLst>
                    <a:ext uri="{9D8B030D-6E8A-4147-A177-3AD203B41FA5}">
                      <a16:colId xmlns:a16="http://schemas.microsoft.com/office/drawing/2014/main" val="349298002"/>
                    </a:ext>
                  </a:extLst>
                </a:gridCol>
              </a:tblGrid>
              <a:tr h="312727">
                <a:tc>
                  <a:txBody>
                    <a:bodyPr/>
                    <a:lstStyle/>
                    <a:p>
                      <a:pPr marL="0" marR="0" indent="0" algn="ctr" defTabSz="914400" rtl="0" eaLnBrk="1" fontAlgn="auto" latinLnBrk="0" hangingPunct="1">
                        <a:lnSpc>
                          <a:spcPct val="200000"/>
                        </a:lnSpc>
                        <a:spcBef>
                          <a:spcPts val="0"/>
                        </a:spcBef>
                        <a:spcAft>
                          <a:spcPts val="0"/>
                        </a:spcAft>
                        <a:buClrTx/>
                        <a:buSzTx/>
                        <a:buFontTx/>
                        <a:buNone/>
                        <a:tabLst/>
                        <a:defRPr/>
                      </a:pPr>
                      <a:r>
                        <a:rPr lang="en-IN" sz="1000" b="1" kern="1200" dirty="0">
                          <a:solidFill>
                            <a:schemeClr val="bg1"/>
                          </a:solidFill>
                          <a:latin typeface="Arial" panose="020B0604020202020204" pitchFamily="34" charset="0"/>
                          <a:ea typeface="Open Sans" panose="020B0606030504020204" pitchFamily="34" charset="0"/>
                          <a:cs typeface="Arial" panose="020B0604020202020204" pitchFamily="34" charset="0"/>
                        </a:rPr>
                        <a:t>             Partial List of Companies to be Interviewed </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000" b="1"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Key Secondary Sources</a:t>
                      </a:r>
                      <a:endParaRPr lang="en-IN" sz="1000" b="1"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0844330"/>
                  </a:ext>
                </a:extLst>
              </a:tr>
              <a:tr h="345622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Linde India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Inox Air Products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Goyal MG Gases Private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Malwa</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Oxygen &amp; Industrial Gases Private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Steel Authority of India Limited</a:t>
                      </a: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Sarthak Metals Marketing </a:t>
                      </a: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Pvt.</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Air Liquide S.A.</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Bharat Heavy Electricals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Jindal Steel &amp; Power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Chambal Fertilizers &amp; Chemicals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AIIMS, Bhopal</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Bhopal Heart &amp; General Hospital Ltd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Ellenbarrie</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Industrial Gases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Bhuruka</a:t>
                      </a: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Gases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Uttam</a:t>
                      </a: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 Air Products Private Limited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Techno Udyog</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182880">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World Bank</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ChemAnalyst Research Proprietary Database &amp; Knowledge Repository</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Company Annual Reports </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Industry</a:t>
                      </a:r>
                      <a:r>
                        <a:rPr lang="en-IN" sz="1000" b="0" kern="1200" baseline="0" noProof="0" dirty="0">
                          <a:solidFill>
                            <a:schemeClr val="bg1"/>
                          </a:solidFill>
                          <a:latin typeface="Arial" panose="020B0604020202020204" pitchFamily="34" charset="0"/>
                          <a:ea typeface="Open Sans" panose="020B0606030504020204" pitchFamily="34" charset="0"/>
                          <a:cs typeface="Arial" panose="020B0604020202020204" pitchFamily="34" charset="0"/>
                        </a:rPr>
                        <a:t> Magazines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Industry Reports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News Dailies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Credible Paid Databases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BP Statistics</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OPEC Bulletin</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OECD</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WHO</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Ministry of Health and Family Welfare, Government of India</a:t>
                      </a: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Un </a:t>
                      </a:r>
                      <a:r>
                        <a:rPr lang="en-IN" sz="1000" b="0" kern="1200" noProof="0" dirty="0" err="1">
                          <a:solidFill>
                            <a:schemeClr val="bg1"/>
                          </a:solidFill>
                          <a:latin typeface="Arial" panose="020B0604020202020204" pitchFamily="34" charset="0"/>
                          <a:ea typeface="Open Sans" panose="020B0606030504020204" pitchFamily="34" charset="0"/>
                          <a:cs typeface="Arial" panose="020B0604020202020204" pitchFamily="34" charset="0"/>
                        </a:rPr>
                        <a:t>Comtrade</a:t>
                      </a:r>
                      <a:endPar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endParaRPr>
                    </a:p>
                    <a:p>
                      <a:pPr marL="628650" marR="0" lvl="1"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IN" sz="1000" b="0" kern="1200" noProof="0" dirty="0">
                          <a:solidFill>
                            <a:schemeClr val="bg1"/>
                          </a:solidFill>
                          <a:latin typeface="Arial" panose="020B0604020202020204" pitchFamily="34" charset="0"/>
                          <a:ea typeface="Open Sans" panose="020B0606030504020204" pitchFamily="34" charset="0"/>
                          <a:cs typeface="Arial" panose="020B0604020202020204" pitchFamily="34" charset="0"/>
                        </a:rPr>
                        <a:t>Director General of Foreign Trade</a:t>
                      </a:r>
                    </a:p>
                  </a:txBody>
                  <a:tcPr>
                    <a:lnL w="12700"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2538018"/>
                  </a:ext>
                </a:extLst>
              </a:tr>
            </a:tbl>
          </a:graphicData>
        </a:graphic>
      </p:graphicFrame>
      <p:sp>
        <p:nvSpPr>
          <p:cNvPr id="5" name="Rectangle 4">
            <a:extLst>
              <a:ext uri="{FF2B5EF4-FFF2-40B4-BE49-F238E27FC236}">
                <a16:creationId xmlns:a16="http://schemas.microsoft.com/office/drawing/2014/main" id="{2018708A-5B24-4949-9F25-FFD143FDFA87}"/>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967320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3E0267C-052A-4CF9-AE66-80EC8A86809D}"/>
              </a:ext>
            </a:extLst>
          </p:cNvPr>
          <p:cNvGraphicFramePr>
            <a:graphicFrameLocks noGrp="1"/>
          </p:cNvGraphicFramePr>
          <p:nvPr>
            <p:extLst>
              <p:ext uri="{D42A27DB-BD31-4B8C-83A1-F6EECF244321}">
                <p14:modId xmlns:p14="http://schemas.microsoft.com/office/powerpoint/2010/main" val="2605515011"/>
              </p:ext>
            </p:extLst>
          </p:nvPr>
        </p:nvGraphicFramePr>
        <p:xfrm>
          <a:off x="245014" y="1876066"/>
          <a:ext cx="8615871" cy="1883304"/>
        </p:xfrm>
        <a:graphic>
          <a:graphicData uri="http://schemas.openxmlformats.org/drawingml/2006/table">
            <a:tbl>
              <a:tblPr firstRow="1" firstCol="1" bandRow="1">
                <a:tableStyleId>{5C22544A-7EE6-4342-B048-85BDC9FD1C3A}</a:tableStyleId>
              </a:tblPr>
              <a:tblGrid>
                <a:gridCol w="957319">
                  <a:extLst>
                    <a:ext uri="{9D8B030D-6E8A-4147-A177-3AD203B41FA5}">
                      <a16:colId xmlns:a16="http://schemas.microsoft.com/office/drawing/2014/main" val="1709697825"/>
                    </a:ext>
                  </a:extLst>
                </a:gridCol>
                <a:gridCol w="957319">
                  <a:extLst>
                    <a:ext uri="{9D8B030D-6E8A-4147-A177-3AD203B41FA5}">
                      <a16:colId xmlns:a16="http://schemas.microsoft.com/office/drawing/2014/main" val="3022619206"/>
                    </a:ext>
                  </a:extLst>
                </a:gridCol>
                <a:gridCol w="957319">
                  <a:extLst>
                    <a:ext uri="{9D8B030D-6E8A-4147-A177-3AD203B41FA5}">
                      <a16:colId xmlns:a16="http://schemas.microsoft.com/office/drawing/2014/main" val="2097594348"/>
                    </a:ext>
                  </a:extLst>
                </a:gridCol>
                <a:gridCol w="957319">
                  <a:extLst>
                    <a:ext uri="{9D8B030D-6E8A-4147-A177-3AD203B41FA5}">
                      <a16:colId xmlns:a16="http://schemas.microsoft.com/office/drawing/2014/main" val="3871006073"/>
                    </a:ext>
                  </a:extLst>
                </a:gridCol>
                <a:gridCol w="957319">
                  <a:extLst>
                    <a:ext uri="{9D8B030D-6E8A-4147-A177-3AD203B41FA5}">
                      <a16:colId xmlns:a16="http://schemas.microsoft.com/office/drawing/2014/main" val="3902608801"/>
                    </a:ext>
                  </a:extLst>
                </a:gridCol>
                <a:gridCol w="957319">
                  <a:extLst>
                    <a:ext uri="{9D8B030D-6E8A-4147-A177-3AD203B41FA5}">
                      <a16:colId xmlns:a16="http://schemas.microsoft.com/office/drawing/2014/main" val="1190807776"/>
                    </a:ext>
                  </a:extLst>
                </a:gridCol>
                <a:gridCol w="957319">
                  <a:extLst>
                    <a:ext uri="{9D8B030D-6E8A-4147-A177-3AD203B41FA5}">
                      <a16:colId xmlns:a16="http://schemas.microsoft.com/office/drawing/2014/main" val="1250774979"/>
                    </a:ext>
                  </a:extLst>
                </a:gridCol>
                <a:gridCol w="957319">
                  <a:extLst>
                    <a:ext uri="{9D8B030D-6E8A-4147-A177-3AD203B41FA5}">
                      <a16:colId xmlns:a16="http://schemas.microsoft.com/office/drawing/2014/main" val="3599358309"/>
                    </a:ext>
                  </a:extLst>
                </a:gridCol>
                <a:gridCol w="957319">
                  <a:extLst>
                    <a:ext uri="{9D8B030D-6E8A-4147-A177-3AD203B41FA5}">
                      <a16:colId xmlns:a16="http://schemas.microsoft.com/office/drawing/2014/main" val="3948175716"/>
                    </a:ext>
                  </a:extLst>
                </a:gridCol>
              </a:tblGrid>
              <a:tr h="314960">
                <a:tc rowSpan="2">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S. No</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rowSpan="2">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Size</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rowSpan="2">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No of Factories</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gridSpan="6">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Projected Oxygen demand (in MT/day*) for FY Ending 31</a:t>
                      </a:r>
                      <a:r>
                        <a:rPr lang="en-IN" sz="1200" u="none" strike="noStrike" baseline="30000" dirty="0">
                          <a:effectLst/>
                          <a:latin typeface="Arial" panose="020B0604020202020204" pitchFamily="34" charset="0"/>
                          <a:ea typeface="Verdana" panose="020B0604030504040204" pitchFamily="34" charset="0"/>
                          <a:cs typeface="Arial" panose="020B0604020202020204" pitchFamily="34" charset="0"/>
                        </a:rPr>
                        <a:t>st</a:t>
                      </a: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March</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7117861"/>
                  </a:ext>
                </a:extLst>
              </a:tr>
              <a:tr h="30064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2022</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2025</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2030</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2035</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2036</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2037</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555504947"/>
                  </a:ext>
                </a:extLst>
              </a:tr>
              <a:tr h="365772">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1</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Small</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533020576"/>
                  </a:ext>
                </a:extLst>
              </a:tr>
              <a:tr h="300643">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2</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Medium</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127448277"/>
                  </a:ext>
                </a:extLst>
              </a:tr>
              <a:tr h="300643">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3</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Large</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93418865"/>
                  </a:ext>
                </a:extLst>
              </a:tr>
              <a:tr h="300643">
                <a:tc gridSpan="2">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Total</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hMerge="1">
                  <a:txBody>
                    <a:bodyPr/>
                    <a:lstStyle/>
                    <a:p>
                      <a:endParaRPr lang="en-IN"/>
                    </a:p>
                  </a:txBody>
                  <a:tcP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58257379"/>
                  </a:ext>
                </a:extLst>
              </a:tr>
            </a:tbl>
          </a:graphicData>
        </a:graphic>
      </p:graphicFrame>
      <p:sp>
        <p:nvSpPr>
          <p:cNvPr id="4" name="Rectangle 3">
            <a:extLst>
              <a:ext uri="{FF2B5EF4-FFF2-40B4-BE49-F238E27FC236}">
                <a16:creationId xmlns:a16="http://schemas.microsoft.com/office/drawing/2014/main" id="{09C5A750-A0A5-49EE-85E9-70422400AC6F}"/>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Data Representation</a:t>
            </a:r>
          </a:p>
        </p:txBody>
      </p:sp>
      <p:sp>
        <p:nvSpPr>
          <p:cNvPr id="6" name="TextBox 5">
            <a:extLst>
              <a:ext uri="{FF2B5EF4-FFF2-40B4-BE49-F238E27FC236}">
                <a16:creationId xmlns:a16="http://schemas.microsoft.com/office/drawing/2014/main" id="{552029B7-02D5-410A-8939-2D342F7A7B08}"/>
              </a:ext>
            </a:extLst>
          </p:cNvPr>
          <p:cNvSpPr txBox="1"/>
          <p:nvPr/>
        </p:nvSpPr>
        <p:spPr>
          <a:xfrm>
            <a:off x="152400" y="784686"/>
            <a:ext cx="8801100" cy="1004570"/>
          </a:xfrm>
          <a:prstGeom prst="rect">
            <a:avLst/>
          </a:prstGeom>
          <a:noFill/>
        </p:spPr>
        <p:txBody>
          <a:bodyPr wrap="square">
            <a:spAutoFit/>
          </a:bodyPr>
          <a:lstStyle/>
          <a:p>
            <a:pPr algn="just">
              <a:lnSpc>
                <a:spcPct val="150000"/>
              </a:lnSpc>
              <a:spcBef>
                <a:spcPts val="375"/>
              </a:spcBef>
              <a:spcAft>
                <a:spcPts val="500"/>
              </a:spcAft>
            </a:pPr>
            <a:r>
              <a:rPr lang="en-IN" sz="1200" b="1" u="sng" dirty="0">
                <a:effectLst/>
                <a:latin typeface="Arial" panose="020B0604020202020204" pitchFamily="34" charset="0"/>
                <a:ea typeface="Verdana" panose="020B0604030504040204" pitchFamily="34" charset="0"/>
                <a:cs typeface="Arial" panose="020B0604020202020204" pitchFamily="34" charset="0"/>
              </a:rPr>
              <a:t>Demand Data</a:t>
            </a:r>
            <a:r>
              <a:rPr lang="en-IN" sz="1200" dirty="0">
                <a:effectLst/>
                <a:latin typeface="Arial" panose="020B0604020202020204" pitchFamily="34" charset="0"/>
                <a:ea typeface="Verdana" panose="020B0604030504040204" pitchFamily="34" charset="0"/>
                <a:cs typeface="Arial" panose="020B0604020202020204" pitchFamily="34" charset="0"/>
              </a:rPr>
              <a:t>:</a:t>
            </a:r>
          </a:p>
          <a:p>
            <a:pPr algn="just">
              <a:lnSpc>
                <a:spcPct val="150000"/>
              </a:lnSpc>
              <a:spcBef>
                <a:spcPts val="375"/>
              </a:spcBef>
              <a:spcAft>
                <a:spcPts val="500"/>
              </a:spcAft>
            </a:pPr>
            <a:r>
              <a:rPr lang="en-IN" sz="1200" dirty="0">
                <a:effectLst/>
                <a:latin typeface="Arial" panose="020B0604020202020204" pitchFamily="34" charset="0"/>
                <a:ea typeface="Verdana" panose="020B0604030504040204" pitchFamily="34" charset="0"/>
                <a:cs typeface="Arial" panose="020B0604020202020204" pitchFamily="34" charset="0"/>
              </a:rPr>
              <a:t>Company to please share List of Major Demand </a:t>
            </a:r>
            <a:r>
              <a:rPr lang="en-IN" sz="1200" dirty="0" err="1">
                <a:effectLst/>
                <a:latin typeface="Arial" panose="020B0604020202020204" pitchFamily="34" charset="0"/>
                <a:ea typeface="Verdana" panose="020B0604030504040204" pitchFamily="34" charset="0"/>
                <a:cs typeface="Arial" panose="020B0604020202020204" pitchFamily="34" charset="0"/>
              </a:rPr>
              <a:t>Centers</a:t>
            </a:r>
            <a:r>
              <a:rPr lang="en-IN" sz="1200" dirty="0">
                <a:effectLst/>
                <a:latin typeface="Arial" panose="020B0604020202020204" pitchFamily="34" charset="0"/>
                <a:ea typeface="Verdana" panose="020B0604030504040204" pitchFamily="34" charset="0"/>
                <a:cs typeface="Arial" panose="020B0604020202020204" pitchFamily="34" charset="0"/>
              </a:rPr>
              <a:t> for Industrial Oxygen and No. of industrial units/factories in 200 Km radius along with their oxygen demand (in MT/Day) </a:t>
            </a:r>
          </a:p>
        </p:txBody>
      </p:sp>
      <p:graphicFrame>
        <p:nvGraphicFramePr>
          <p:cNvPr id="7" name="Table 6">
            <a:extLst>
              <a:ext uri="{FF2B5EF4-FFF2-40B4-BE49-F238E27FC236}">
                <a16:creationId xmlns:a16="http://schemas.microsoft.com/office/drawing/2014/main" id="{B6F59C03-0FDD-40FE-9076-0522E94619A5}"/>
              </a:ext>
            </a:extLst>
          </p:cNvPr>
          <p:cNvGraphicFramePr>
            <a:graphicFrameLocks noGrp="1"/>
          </p:cNvGraphicFramePr>
          <p:nvPr>
            <p:extLst>
              <p:ext uri="{D42A27DB-BD31-4B8C-83A1-F6EECF244321}">
                <p14:modId xmlns:p14="http://schemas.microsoft.com/office/powerpoint/2010/main" val="1048163562"/>
              </p:ext>
            </p:extLst>
          </p:nvPr>
        </p:nvGraphicFramePr>
        <p:xfrm>
          <a:off x="267498" y="4580975"/>
          <a:ext cx="8593386" cy="1389233"/>
        </p:xfrm>
        <a:graphic>
          <a:graphicData uri="http://schemas.openxmlformats.org/drawingml/2006/table">
            <a:tbl>
              <a:tblPr firstRow="1" firstCol="1" bandRow="1">
                <a:tableStyleId>{5C22544A-7EE6-4342-B048-85BDC9FD1C3A}</a:tableStyleId>
              </a:tblPr>
              <a:tblGrid>
                <a:gridCol w="1413298">
                  <a:extLst>
                    <a:ext uri="{9D8B030D-6E8A-4147-A177-3AD203B41FA5}">
                      <a16:colId xmlns:a16="http://schemas.microsoft.com/office/drawing/2014/main" val="2190832268"/>
                    </a:ext>
                  </a:extLst>
                </a:gridCol>
                <a:gridCol w="1235257">
                  <a:extLst>
                    <a:ext uri="{9D8B030D-6E8A-4147-A177-3AD203B41FA5}">
                      <a16:colId xmlns:a16="http://schemas.microsoft.com/office/drawing/2014/main" val="681960809"/>
                    </a:ext>
                  </a:extLst>
                </a:gridCol>
                <a:gridCol w="1651093">
                  <a:extLst>
                    <a:ext uri="{9D8B030D-6E8A-4147-A177-3AD203B41FA5}">
                      <a16:colId xmlns:a16="http://schemas.microsoft.com/office/drawing/2014/main" val="853871474"/>
                    </a:ext>
                  </a:extLst>
                </a:gridCol>
                <a:gridCol w="4293738">
                  <a:extLst>
                    <a:ext uri="{9D8B030D-6E8A-4147-A177-3AD203B41FA5}">
                      <a16:colId xmlns:a16="http://schemas.microsoft.com/office/drawing/2014/main" val="2390994319"/>
                    </a:ext>
                  </a:extLst>
                </a:gridCol>
              </a:tblGrid>
              <a:tr h="324155">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S. No</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FY Ending</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No. of Factories</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Approx. Oxygen demand per Factory (in MT/Day)</a:t>
                      </a:r>
                      <a:endParaRPr lang="en-IN" sz="1200" b="1"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extLst>
                  <a:ext uri="{0D108BD9-81ED-4DB2-BD59-A6C34878D82A}">
                    <a16:rowId xmlns:a16="http://schemas.microsoft.com/office/drawing/2014/main" val="3093660451"/>
                  </a:ext>
                </a:extLst>
              </a:tr>
              <a:tr h="355026">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1</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Mar-19</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extLst>
                  <a:ext uri="{0D108BD9-81ED-4DB2-BD59-A6C34878D82A}">
                    <a16:rowId xmlns:a16="http://schemas.microsoft.com/office/drawing/2014/main" val="4016026077"/>
                  </a:ext>
                </a:extLst>
              </a:tr>
              <a:tr h="355026">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2</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Mar-20</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extLst>
                  <a:ext uri="{0D108BD9-81ED-4DB2-BD59-A6C34878D82A}">
                    <a16:rowId xmlns:a16="http://schemas.microsoft.com/office/drawing/2014/main" val="188853476"/>
                  </a:ext>
                </a:extLst>
              </a:tr>
              <a:tr h="355026">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3</a:t>
                      </a:r>
                      <a:endParaRPr lang="en-IN" sz="12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Mar-21</a:t>
                      </a:r>
                      <a:endParaRPr lang="en-IN" sz="12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tc>
                  <a:txBody>
                    <a:bodyPr/>
                    <a:lstStyle/>
                    <a:p>
                      <a:pPr algn="ctr" fontAlgn="ctr"/>
                      <a:r>
                        <a:rPr lang="en-IN" sz="1200" u="none" strike="noStrike" dirty="0">
                          <a:effectLst/>
                          <a:latin typeface="Arial" panose="020B0604020202020204" pitchFamily="34" charset="0"/>
                          <a:ea typeface="Verdana" panose="020B0604030504040204" pitchFamily="34" charset="0"/>
                          <a:cs typeface="Arial" panose="020B0604020202020204" pitchFamily="34" charset="0"/>
                        </a:rPr>
                        <a:t> </a:t>
                      </a:r>
                      <a:endParaRPr lang="en-IN" sz="12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7982" marR="7982" marT="7982" marB="0" anchor="ctr"/>
                </a:tc>
                <a:extLst>
                  <a:ext uri="{0D108BD9-81ED-4DB2-BD59-A6C34878D82A}">
                    <a16:rowId xmlns:a16="http://schemas.microsoft.com/office/drawing/2014/main" val="3417404544"/>
                  </a:ext>
                </a:extLst>
              </a:tr>
            </a:tbl>
          </a:graphicData>
        </a:graphic>
      </p:graphicFrame>
      <p:sp>
        <p:nvSpPr>
          <p:cNvPr id="9" name="TextBox 8">
            <a:extLst>
              <a:ext uri="{FF2B5EF4-FFF2-40B4-BE49-F238E27FC236}">
                <a16:creationId xmlns:a16="http://schemas.microsoft.com/office/drawing/2014/main" id="{69FA76D9-CC1A-4A97-832E-4DAFBFC6B735}"/>
              </a:ext>
            </a:extLst>
          </p:cNvPr>
          <p:cNvSpPr txBox="1"/>
          <p:nvPr/>
        </p:nvSpPr>
        <p:spPr>
          <a:xfrm>
            <a:off x="275306" y="3846181"/>
            <a:ext cx="8593387" cy="570797"/>
          </a:xfrm>
          <a:prstGeom prst="rect">
            <a:avLst/>
          </a:prstGeom>
          <a:noFill/>
        </p:spPr>
        <p:txBody>
          <a:bodyPr wrap="square">
            <a:spAutoFit/>
          </a:bodyPr>
          <a:lstStyle/>
          <a:p>
            <a:pPr>
              <a:spcBef>
                <a:spcPts val="375"/>
              </a:spcBef>
              <a:spcAft>
                <a:spcPts val="375"/>
              </a:spcAft>
            </a:pPr>
            <a:r>
              <a:rPr lang="en-IN" sz="1200" dirty="0">
                <a:effectLst/>
                <a:latin typeface="Arial" panose="020B0604020202020204" pitchFamily="34" charset="0"/>
                <a:ea typeface="Verdana" panose="020B0604030504040204" pitchFamily="34" charset="0"/>
                <a:cs typeface="Arial" panose="020B0604020202020204" pitchFamily="34" charset="0"/>
              </a:rPr>
              <a:t>Kindly share following data for Demand assessment within 200 Km radius for Industrial Purpose :</a:t>
            </a:r>
          </a:p>
          <a:p>
            <a:pPr marL="342900" lvl="0" indent="-342900">
              <a:lnSpc>
                <a:spcPct val="115000"/>
              </a:lnSpc>
              <a:spcBef>
                <a:spcPts val="375"/>
              </a:spcBef>
              <a:spcAft>
                <a:spcPts val="375"/>
              </a:spcAft>
              <a:buFont typeface="Wingdings" panose="05000000000000000000" pitchFamily="2" charset="2"/>
              <a:buChar char=""/>
            </a:pPr>
            <a:r>
              <a:rPr lang="en-IN" sz="1200" dirty="0">
                <a:effectLst/>
                <a:latin typeface="Arial" panose="020B0604020202020204" pitchFamily="34" charset="0"/>
                <a:ea typeface="Verdana" panose="020B0604030504040204" pitchFamily="34" charset="0"/>
                <a:cs typeface="Arial" panose="020B0604020202020204" pitchFamily="34" charset="0"/>
              </a:rPr>
              <a:t>Last 3 years oxygen requirement for industrial units in 200 Km radius (in MT/day), as follows:</a:t>
            </a:r>
          </a:p>
        </p:txBody>
      </p:sp>
    </p:spTree>
    <p:extLst>
      <p:ext uri="{BB962C8B-B14F-4D97-AF65-F5344CB8AC3E}">
        <p14:creationId xmlns:p14="http://schemas.microsoft.com/office/powerpoint/2010/main" val="2321910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in a blue cage&#10;&#10;Description automatically generated">
            <a:extLst>
              <a:ext uri="{FF2B5EF4-FFF2-40B4-BE49-F238E27FC236}">
                <a16:creationId xmlns:a16="http://schemas.microsoft.com/office/drawing/2014/main" id="{C7B5A56F-D67E-4C16-92C4-964AB3EEB06D}"/>
              </a:ext>
            </a:extLst>
          </p:cNvPr>
          <p:cNvPicPr>
            <a:picLocks noChangeAspect="1"/>
          </p:cNvPicPr>
          <p:nvPr/>
        </p:nvPicPr>
        <p:blipFill>
          <a:blip r:embed="rId2" cstate="email">
            <a:graysc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tretch>
            <a:fillRect/>
          </a:stretch>
        </p:blipFill>
        <p:spPr>
          <a:xfrm>
            <a:off x="2271713" y="837184"/>
            <a:ext cx="6908336" cy="5690225"/>
          </a:xfrm>
          <a:prstGeom prst="rect">
            <a:avLst/>
          </a:prstGeom>
        </p:spPr>
      </p:pic>
      <p:sp>
        <p:nvSpPr>
          <p:cNvPr id="6" name="Rectangle 5">
            <a:extLst>
              <a:ext uri="{FF2B5EF4-FFF2-40B4-BE49-F238E27FC236}">
                <a16:creationId xmlns:a16="http://schemas.microsoft.com/office/drawing/2014/main" id="{53468333-2C7F-442D-B591-550C5917CBB7}"/>
              </a:ext>
            </a:extLst>
          </p:cNvPr>
          <p:cNvSpPr/>
          <p:nvPr/>
        </p:nvSpPr>
        <p:spPr>
          <a:xfrm>
            <a:off x="0" y="837183"/>
            <a:ext cx="5857875" cy="5690219"/>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 name="Title 1">
            <a:extLst>
              <a:ext uri="{FF2B5EF4-FFF2-40B4-BE49-F238E27FC236}">
                <a16:creationId xmlns:a16="http://schemas.microsoft.com/office/drawing/2014/main" id="{51AFE83D-145A-4BEC-8169-2B4AAE041AA5}"/>
              </a:ext>
            </a:extLst>
          </p:cNvPr>
          <p:cNvSpPr txBox="1">
            <a:spLocks/>
          </p:cNvSpPr>
          <p:nvPr/>
        </p:nvSpPr>
        <p:spPr>
          <a:xfrm>
            <a:off x="1189701" y="837184"/>
            <a:ext cx="4219621" cy="6548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50" spc="-113" dirty="0">
              <a:solidFill>
                <a:srgbClr val="48776A"/>
              </a:solidFill>
              <a:latin typeface="Montserrat" panose="02000505000000020004" pitchFamily="2" charset="0"/>
            </a:endParaRPr>
          </a:p>
        </p:txBody>
      </p:sp>
      <p:sp>
        <p:nvSpPr>
          <p:cNvPr id="4" name="Title 1">
            <a:extLst>
              <a:ext uri="{FF2B5EF4-FFF2-40B4-BE49-F238E27FC236}">
                <a16:creationId xmlns:a16="http://schemas.microsoft.com/office/drawing/2014/main" id="{5C5B5BA0-FA0C-4B9E-887B-DD2D07754ED3}"/>
              </a:ext>
            </a:extLst>
          </p:cNvPr>
          <p:cNvSpPr txBox="1">
            <a:spLocks/>
          </p:cNvSpPr>
          <p:nvPr/>
        </p:nvSpPr>
        <p:spPr>
          <a:xfrm>
            <a:off x="1304001" y="951484"/>
            <a:ext cx="4219621" cy="6548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50" spc="-113" dirty="0">
              <a:solidFill>
                <a:srgbClr val="48776A"/>
              </a:solidFill>
              <a:latin typeface="Montserrat" panose="02000505000000020004" pitchFamily="2" charset="0"/>
            </a:endParaRPr>
          </a:p>
        </p:txBody>
      </p:sp>
      <p:sp>
        <p:nvSpPr>
          <p:cNvPr id="8" name="Title 5">
            <a:extLst>
              <a:ext uri="{FF2B5EF4-FFF2-40B4-BE49-F238E27FC236}">
                <a16:creationId xmlns:a16="http://schemas.microsoft.com/office/drawing/2014/main" id="{95EBDF30-B71F-4FFA-AFB0-95D702FC139D}"/>
              </a:ext>
            </a:extLst>
          </p:cNvPr>
          <p:cNvSpPr txBox="1">
            <a:spLocks/>
          </p:cNvSpPr>
          <p:nvPr/>
        </p:nvSpPr>
        <p:spPr>
          <a:xfrm>
            <a:off x="360758" y="1311884"/>
            <a:ext cx="6914049" cy="3706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100" dirty="0">
                <a:solidFill>
                  <a:schemeClr val="bg1"/>
                </a:solidFill>
                <a:latin typeface="Montserrat" panose="02000505000000020004" pitchFamily="2" charset="0"/>
              </a:rPr>
              <a:t>ABOUT PARENT ORGANIZATION</a:t>
            </a:r>
          </a:p>
        </p:txBody>
      </p:sp>
      <p:pic>
        <p:nvPicPr>
          <p:cNvPr id="11" name="Picture 10">
            <a:extLst>
              <a:ext uri="{FF2B5EF4-FFF2-40B4-BE49-F238E27FC236}">
                <a16:creationId xmlns:a16="http://schemas.microsoft.com/office/drawing/2014/main" id="{C6D01B68-A62D-405D-99BD-656A6358AC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4956" y="1852429"/>
            <a:ext cx="4262771" cy="3198216"/>
          </a:xfrm>
          <a:prstGeom prst="rect">
            <a:avLst/>
          </a:prstGeom>
          <a:ln>
            <a:solidFill>
              <a:schemeClr val="bg1"/>
            </a:solidFill>
          </a:ln>
        </p:spPr>
      </p:pic>
      <p:sp>
        <p:nvSpPr>
          <p:cNvPr id="12" name="Rectangle 11">
            <a:extLst>
              <a:ext uri="{FF2B5EF4-FFF2-40B4-BE49-F238E27FC236}">
                <a16:creationId xmlns:a16="http://schemas.microsoft.com/office/drawing/2014/main" id="{ACEAC4ED-7945-4CA1-AF68-EEF8D83E4BD5}"/>
              </a:ext>
            </a:extLst>
          </p:cNvPr>
          <p:cNvSpPr/>
          <p:nvPr/>
        </p:nvSpPr>
        <p:spPr>
          <a:xfrm>
            <a:off x="373006" y="1892438"/>
            <a:ext cx="3591875" cy="4454296"/>
          </a:xfrm>
          <a:prstGeom prst="rect">
            <a:avLst/>
          </a:prstGeom>
        </p:spPr>
        <p:txBody>
          <a:bodyPr wrap="square">
            <a:spAutoFit/>
          </a:bodyPr>
          <a:lstStyle/>
          <a:p>
            <a:pPr algn="just">
              <a:lnSpc>
                <a:spcPct val="150000"/>
              </a:lnSpc>
            </a:pPr>
            <a:r>
              <a:rPr lang="en-IN" sz="1000" b="1" dirty="0" err="1">
                <a:solidFill>
                  <a:schemeClr val="bg1"/>
                </a:solidFill>
                <a:latin typeface="Neue Haas Grotesk Display Std 75"/>
              </a:rPr>
              <a:t>TechSci</a:t>
            </a:r>
            <a:r>
              <a:rPr lang="en-IN" sz="1000" b="1" dirty="0">
                <a:solidFill>
                  <a:schemeClr val="bg1"/>
                </a:solidFill>
                <a:latin typeface="Neue Haas Grotesk Display Std 75"/>
              </a:rPr>
              <a:t> Research</a:t>
            </a:r>
          </a:p>
          <a:p>
            <a:pPr algn="just">
              <a:lnSpc>
                <a:spcPct val="150000"/>
              </a:lnSpc>
            </a:pPr>
            <a:r>
              <a:rPr lang="en-US" sz="1000" dirty="0">
                <a:solidFill>
                  <a:schemeClr val="bg1"/>
                </a:solidFill>
                <a:latin typeface="Neue Haas Grotesk Display Std 75"/>
              </a:rPr>
              <a:t>Founded in 2008, we are an independent Global Market Research and India Entry Management Consulting company that helps global companies to Enter, Expand and Succeed in India. With the help of our strategic solutions and business implementation assistance, we have led many brands to enter and establish in India.</a:t>
            </a:r>
          </a:p>
          <a:p>
            <a:pPr algn="just">
              <a:lnSpc>
                <a:spcPct val="150000"/>
              </a:lnSpc>
            </a:pPr>
            <a:endParaRPr lang="en-US" sz="1000" dirty="0">
              <a:solidFill>
                <a:schemeClr val="bg1"/>
              </a:solidFill>
              <a:latin typeface="Neue Haas Grotesk Display Std 75"/>
            </a:endParaRPr>
          </a:p>
          <a:p>
            <a:pPr algn="just">
              <a:lnSpc>
                <a:spcPct val="150000"/>
              </a:lnSpc>
            </a:pPr>
            <a:r>
              <a:rPr lang="en-US" sz="1000" dirty="0">
                <a:solidFill>
                  <a:schemeClr val="bg1"/>
                </a:solidFill>
                <a:latin typeface="Neue Haas Grotesk Display Std 75"/>
              </a:rPr>
              <a:t>Our robust knowledge of India and its policies &amp; regulations, advantages and challenges allows our clients to make choices that ensure long term profitability and growth. We not only help in structuring strategies for clients but also implement what we recommend.</a:t>
            </a:r>
          </a:p>
          <a:p>
            <a:pPr algn="just">
              <a:lnSpc>
                <a:spcPct val="150000"/>
              </a:lnSpc>
            </a:pPr>
            <a:endParaRPr lang="en-US" sz="1000" dirty="0">
              <a:solidFill>
                <a:schemeClr val="bg1"/>
              </a:solidFill>
              <a:latin typeface="Neue Haas Grotesk Display Std 75"/>
            </a:endParaRPr>
          </a:p>
          <a:p>
            <a:pPr algn="just">
              <a:lnSpc>
                <a:spcPct val="150000"/>
              </a:lnSpc>
            </a:pPr>
            <a:r>
              <a:rPr lang="en-US" sz="1000" dirty="0">
                <a:solidFill>
                  <a:schemeClr val="bg1"/>
                </a:solidFill>
                <a:latin typeface="Neue Haas Grotesk Display Std 75"/>
              </a:rPr>
              <a:t>ChemAnalyst Research is driven by a group of encouraged and young individuals who believe in delivering the Best to their clients. Our team includes of specialists from various industries and functions with strong business intelligence and problem solving skills to provide actionable solutions to our clients</a:t>
            </a:r>
          </a:p>
        </p:txBody>
      </p:sp>
      <p:cxnSp>
        <p:nvCxnSpPr>
          <p:cNvPr id="16" name="Straight Connector 15">
            <a:extLst>
              <a:ext uri="{FF2B5EF4-FFF2-40B4-BE49-F238E27FC236}">
                <a16:creationId xmlns:a16="http://schemas.microsoft.com/office/drawing/2014/main" id="{3E3B1371-8420-4849-81F4-56AC96DF74E5}"/>
              </a:ext>
            </a:extLst>
          </p:cNvPr>
          <p:cNvCxnSpPr>
            <a:cxnSpLocks/>
          </p:cNvCxnSpPr>
          <p:nvPr/>
        </p:nvCxnSpPr>
        <p:spPr>
          <a:xfrm>
            <a:off x="4433869" y="5050645"/>
            <a:ext cx="4264946" cy="0"/>
          </a:xfrm>
          <a:prstGeom prst="line">
            <a:avLst/>
          </a:prstGeom>
          <a:ln>
            <a:solidFill>
              <a:schemeClr val="bg1"/>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22BD2-169F-489F-A031-F44505377E39}"/>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About Parent Organization</a:t>
            </a:r>
          </a:p>
        </p:txBody>
      </p:sp>
    </p:spTree>
    <p:extLst>
      <p:ext uri="{BB962C8B-B14F-4D97-AF65-F5344CB8AC3E}">
        <p14:creationId xmlns:p14="http://schemas.microsoft.com/office/powerpoint/2010/main" val="184263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66B814-4410-45B7-B4BA-50EEFB7CD785}"/>
              </a:ext>
            </a:extLst>
          </p:cNvPr>
          <p:cNvGrpSpPr/>
          <p:nvPr/>
        </p:nvGrpSpPr>
        <p:grpSpPr>
          <a:xfrm>
            <a:off x="4206769" y="626012"/>
            <a:ext cx="4832920" cy="2577043"/>
            <a:chOff x="5609025" y="423081"/>
            <a:chExt cx="6443893" cy="2731954"/>
          </a:xfrm>
        </p:grpSpPr>
        <p:pic>
          <p:nvPicPr>
            <p:cNvPr id="5" name="Picture 4" descr="A close up of a mans face&#10;&#10;Description generated with high confidence">
              <a:extLst>
                <a:ext uri="{FF2B5EF4-FFF2-40B4-BE49-F238E27FC236}">
                  <a16:creationId xmlns:a16="http://schemas.microsoft.com/office/drawing/2014/main" id="{B94E04A5-7C21-49E7-956B-1A9212BFBFE1}"/>
                </a:ext>
              </a:extLst>
            </p:cNvPr>
            <p:cNvPicPr>
              <a:picLocks noChangeAspect="1"/>
            </p:cNvPicPr>
            <p:nvPr/>
          </p:nvPicPr>
          <p:blipFill rotWithShape="1">
            <a:blip r:embed="rId3" cstate="print">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10852" t="19086" r="1813" b="15574"/>
            <a:stretch/>
          </p:blipFill>
          <p:spPr>
            <a:xfrm>
              <a:off x="5644395" y="423081"/>
              <a:ext cx="6311044" cy="2731954"/>
            </a:xfrm>
            <a:prstGeom prst="rect">
              <a:avLst/>
            </a:prstGeom>
          </p:spPr>
        </p:pic>
        <p:sp>
          <p:nvSpPr>
            <p:cNvPr id="6" name="TextBox 5">
              <a:extLst>
                <a:ext uri="{FF2B5EF4-FFF2-40B4-BE49-F238E27FC236}">
                  <a16:creationId xmlns:a16="http://schemas.microsoft.com/office/drawing/2014/main" id="{1A08DD5F-50F3-4547-80CA-283BECABBC2F}"/>
                </a:ext>
              </a:extLst>
            </p:cNvPr>
            <p:cNvSpPr txBox="1"/>
            <p:nvPr/>
          </p:nvSpPr>
          <p:spPr>
            <a:xfrm>
              <a:off x="5609025" y="2513428"/>
              <a:ext cx="1704617" cy="400109"/>
            </a:xfrm>
            <a:prstGeom prst="rect">
              <a:avLst/>
            </a:prstGeom>
            <a:solidFill>
              <a:schemeClr val="bg1"/>
            </a:solidFill>
          </p:spPr>
          <p:txBody>
            <a:bodyPr wrap="square" rtlCol="0">
              <a:spAutoFit/>
            </a:bodyPr>
            <a:lstStyle/>
            <a:p>
              <a:pPr algn="ctr"/>
              <a:r>
                <a:rPr lang="en-US" sz="675" b="1" dirty="0">
                  <a:solidFill>
                    <a:srgbClr val="0E303A"/>
                  </a:solidFill>
                  <a:latin typeface="Anson" panose="020B0604020202020204" pitchFamily="50" charset="0"/>
                  <a:ea typeface="Verdana" panose="020B0604030504040204" pitchFamily="34" charset="0"/>
                  <a:cs typeface="Verdana" panose="020B0604030504040204" pitchFamily="34" charset="0"/>
                </a:rPr>
                <a:t>America</a:t>
              </a:r>
            </a:p>
            <a:p>
              <a:pPr algn="ctr"/>
              <a:r>
                <a:rPr lang="en-US" sz="675" b="1" dirty="0">
                  <a:solidFill>
                    <a:srgbClr val="0E303A"/>
                  </a:solidFill>
                  <a:latin typeface="Anson" panose="020B0604020202020204" pitchFamily="50" charset="0"/>
                  <a:ea typeface="Verdana" panose="020B0604030504040204" pitchFamily="34" charset="0"/>
                  <a:cs typeface="Verdana" panose="020B0604030504040204" pitchFamily="34" charset="0"/>
                </a:rPr>
                <a:t>(North &amp; South)</a:t>
              </a:r>
            </a:p>
          </p:txBody>
        </p:sp>
        <p:sp>
          <p:nvSpPr>
            <p:cNvPr id="7" name="TextBox 6">
              <a:extLst>
                <a:ext uri="{FF2B5EF4-FFF2-40B4-BE49-F238E27FC236}">
                  <a16:creationId xmlns:a16="http://schemas.microsoft.com/office/drawing/2014/main" id="{0C17F422-5165-43CF-AEAA-051E6D3B29E4}"/>
                </a:ext>
              </a:extLst>
            </p:cNvPr>
            <p:cNvSpPr txBox="1"/>
            <p:nvPr/>
          </p:nvSpPr>
          <p:spPr>
            <a:xfrm>
              <a:off x="8293718" y="2826280"/>
              <a:ext cx="1493547" cy="261611"/>
            </a:xfrm>
            <a:prstGeom prst="rect">
              <a:avLst/>
            </a:prstGeom>
            <a:noFill/>
          </p:spPr>
          <p:txBody>
            <a:bodyPr wrap="square" rtlCol="0">
              <a:spAutoFit/>
            </a:bodyPr>
            <a:lstStyle/>
            <a:p>
              <a:pPr algn="ctr"/>
              <a:r>
                <a:rPr lang="en-US" sz="675" b="1" dirty="0">
                  <a:solidFill>
                    <a:srgbClr val="0E303A"/>
                  </a:solidFill>
                  <a:latin typeface="Anson" panose="020B0604020202020204" pitchFamily="50" charset="0"/>
                  <a:ea typeface="Verdana" panose="020B0604030504040204" pitchFamily="34" charset="0"/>
                  <a:cs typeface="Verdana" panose="020B0604030504040204" pitchFamily="34" charset="0"/>
                </a:rPr>
                <a:t>Africa &amp; Middle East </a:t>
              </a:r>
            </a:p>
          </p:txBody>
        </p:sp>
        <p:sp>
          <p:nvSpPr>
            <p:cNvPr id="8" name="TextBox 7">
              <a:extLst>
                <a:ext uri="{FF2B5EF4-FFF2-40B4-BE49-F238E27FC236}">
                  <a16:creationId xmlns:a16="http://schemas.microsoft.com/office/drawing/2014/main" id="{8D5309A7-2338-4B51-9BD2-37EE0903712C}"/>
                </a:ext>
              </a:extLst>
            </p:cNvPr>
            <p:cNvSpPr txBox="1"/>
            <p:nvPr/>
          </p:nvSpPr>
          <p:spPr>
            <a:xfrm>
              <a:off x="9144527" y="2149227"/>
              <a:ext cx="1350299" cy="261611"/>
            </a:xfrm>
            <a:prstGeom prst="rect">
              <a:avLst/>
            </a:prstGeom>
            <a:noFill/>
          </p:spPr>
          <p:txBody>
            <a:bodyPr wrap="square" rtlCol="0">
              <a:spAutoFit/>
            </a:bodyPr>
            <a:lstStyle/>
            <a:p>
              <a:pPr algn="ctr"/>
              <a:r>
                <a:rPr lang="en-US" sz="675" b="1" dirty="0">
                  <a:solidFill>
                    <a:srgbClr val="0E303A"/>
                  </a:solidFill>
                  <a:latin typeface="Anson" panose="020B0604020202020204" pitchFamily="50" charset="0"/>
                  <a:ea typeface="Verdana" panose="020B0604030504040204" pitchFamily="34" charset="0"/>
                  <a:cs typeface="Verdana" panose="020B0604030504040204" pitchFamily="34" charset="0"/>
                </a:rPr>
                <a:t>Europe &amp; Russia</a:t>
              </a:r>
            </a:p>
          </p:txBody>
        </p:sp>
        <p:sp>
          <p:nvSpPr>
            <p:cNvPr id="9" name="TextBox 8">
              <a:extLst>
                <a:ext uri="{FF2B5EF4-FFF2-40B4-BE49-F238E27FC236}">
                  <a16:creationId xmlns:a16="http://schemas.microsoft.com/office/drawing/2014/main" id="{91C96F93-F854-490E-A966-9DDA635E1031}"/>
                </a:ext>
              </a:extLst>
            </p:cNvPr>
            <p:cNvSpPr txBox="1"/>
            <p:nvPr/>
          </p:nvSpPr>
          <p:spPr>
            <a:xfrm>
              <a:off x="11054911" y="1971285"/>
              <a:ext cx="998007" cy="261611"/>
            </a:xfrm>
            <a:prstGeom prst="rect">
              <a:avLst/>
            </a:prstGeom>
            <a:noFill/>
          </p:spPr>
          <p:txBody>
            <a:bodyPr wrap="square" rtlCol="0">
              <a:spAutoFit/>
            </a:bodyPr>
            <a:lstStyle/>
            <a:p>
              <a:pPr algn="ctr"/>
              <a:r>
                <a:rPr lang="en-US" sz="675" b="1" dirty="0">
                  <a:solidFill>
                    <a:srgbClr val="0E303A"/>
                  </a:solidFill>
                  <a:latin typeface="Anson" panose="020B0604020202020204" pitchFamily="50" charset="0"/>
                  <a:ea typeface="Verdana" panose="020B0604030504040204" pitchFamily="34" charset="0"/>
                  <a:cs typeface="Verdana" panose="020B0604030504040204" pitchFamily="34" charset="0"/>
                </a:rPr>
                <a:t>Asia Pacific</a:t>
              </a:r>
            </a:p>
          </p:txBody>
        </p:sp>
        <p:cxnSp>
          <p:nvCxnSpPr>
            <p:cNvPr id="10" name="Connector: Elbow 9">
              <a:extLst>
                <a:ext uri="{FF2B5EF4-FFF2-40B4-BE49-F238E27FC236}">
                  <a16:creationId xmlns:a16="http://schemas.microsoft.com/office/drawing/2014/main" id="{7151CD76-7363-4EB6-83B9-6D312C9F828B}"/>
                </a:ext>
              </a:extLst>
            </p:cNvPr>
            <p:cNvCxnSpPr>
              <a:cxnSpLocks/>
            </p:cNvCxnSpPr>
            <p:nvPr/>
          </p:nvCxnSpPr>
          <p:spPr>
            <a:xfrm rot="5400000">
              <a:off x="6317972" y="1931251"/>
              <a:ext cx="599099" cy="537245"/>
            </a:xfrm>
            <a:prstGeom prst="bentConnector3">
              <a:avLst>
                <a:gd name="adj1" fmla="val 50000"/>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BF2D6AF-7157-4C89-842A-3B6D7C7BFF01}"/>
                </a:ext>
              </a:extLst>
            </p:cNvPr>
            <p:cNvCxnSpPr>
              <a:cxnSpLocks/>
              <a:endCxn id="8" idx="0"/>
            </p:cNvCxnSpPr>
            <p:nvPr/>
          </p:nvCxnSpPr>
          <p:spPr>
            <a:xfrm rot="16200000" flipH="1">
              <a:off x="9097853" y="1427403"/>
              <a:ext cx="934784" cy="508863"/>
            </a:xfrm>
            <a:prstGeom prst="bentConnector3">
              <a:avLst>
                <a:gd name="adj1" fmla="val 50000"/>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generated with very high confidence">
              <a:extLst>
                <a:ext uri="{FF2B5EF4-FFF2-40B4-BE49-F238E27FC236}">
                  <a16:creationId xmlns:a16="http://schemas.microsoft.com/office/drawing/2014/main" id="{DD9D32BA-F7ED-42E1-B72B-4293C1518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9965" y="885712"/>
              <a:ext cx="569711" cy="574116"/>
            </a:xfrm>
            <a:prstGeom prst="rect">
              <a:avLst/>
            </a:prstGeom>
          </p:spPr>
        </p:pic>
        <p:cxnSp>
          <p:nvCxnSpPr>
            <p:cNvPr id="13" name="Connector: Elbow 12">
              <a:extLst>
                <a:ext uri="{FF2B5EF4-FFF2-40B4-BE49-F238E27FC236}">
                  <a16:creationId xmlns:a16="http://schemas.microsoft.com/office/drawing/2014/main" id="{4B6A918C-6CBF-40C5-B52F-8B7D386490AB}"/>
                </a:ext>
              </a:extLst>
            </p:cNvPr>
            <p:cNvCxnSpPr>
              <a:cxnSpLocks/>
            </p:cNvCxnSpPr>
            <p:nvPr/>
          </p:nvCxnSpPr>
          <p:spPr>
            <a:xfrm>
              <a:off x="10109820" y="1692284"/>
              <a:ext cx="1014833" cy="387526"/>
            </a:xfrm>
            <a:prstGeom prst="bentConnector3">
              <a:avLst>
                <a:gd name="adj1" fmla="val 50000"/>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generated with very high confidence">
              <a:extLst>
                <a:ext uri="{FF2B5EF4-FFF2-40B4-BE49-F238E27FC236}">
                  <a16:creationId xmlns:a16="http://schemas.microsoft.com/office/drawing/2014/main" id="{E12813BB-4374-4678-A78C-2B299E0BB5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7317" y="1384545"/>
              <a:ext cx="569711" cy="574116"/>
            </a:xfrm>
            <a:prstGeom prst="rect">
              <a:avLst/>
            </a:prstGeom>
          </p:spPr>
        </p:pic>
        <p:cxnSp>
          <p:nvCxnSpPr>
            <p:cNvPr id="15" name="Straight Connector 14">
              <a:extLst>
                <a:ext uri="{FF2B5EF4-FFF2-40B4-BE49-F238E27FC236}">
                  <a16:creationId xmlns:a16="http://schemas.microsoft.com/office/drawing/2014/main" id="{793212F1-8AE9-41E4-9BCA-F79C12FD1CA0}"/>
                </a:ext>
              </a:extLst>
            </p:cNvPr>
            <p:cNvCxnSpPr/>
            <p:nvPr/>
          </p:nvCxnSpPr>
          <p:spPr>
            <a:xfrm>
              <a:off x="8811719" y="2019108"/>
              <a:ext cx="0" cy="807172"/>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close up of a logo&#10;&#10;Description generated with very high confidence">
              <a:extLst>
                <a:ext uri="{FF2B5EF4-FFF2-40B4-BE49-F238E27FC236}">
                  <a16:creationId xmlns:a16="http://schemas.microsoft.com/office/drawing/2014/main" id="{9B345517-47B1-46D1-8A64-2437896F1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1842" y="1685758"/>
              <a:ext cx="569711" cy="574116"/>
            </a:xfrm>
            <a:prstGeom prst="rect">
              <a:avLst/>
            </a:prstGeom>
          </p:spPr>
        </p:pic>
        <p:grpSp>
          <p:nvGrpSpPr>
            <p:cNvPr id="17" name="Group 16">
              <a:extLst>
                <a:ext uri="{FF2B5EF4-FFF2-40B4-BE49-F238E27FC236}">
                  <a16:creationId xmlns:a16="http://schemas.microsoft.com/office/drawing/2014/main" id="{5B12697B-B162-49FF-9189-A93071D5BCB7}"/>
                </a:ext>
              </a:extLst>
            </p:cNvPr>
            <p:cNvGrpSpPr/>
            <p:nvPr/>
          </p:nvGrpSpPr>
          <p:grpSpPr>
            <a:xfrm>
              <a:off x="6663298" y="1604036"/>
              <a:ext cx="644230" cy="649212"/>
              <a:chOff x="2760263" y="3327043"/>
              <a:chExt cx="803756" cy="809971"/>
            </a:xfrm>
          </p:grpSpPr>
          <p:pic>
            <p:nvPicPr>
              <p:cNvPr id="21" name="Picture 20" descr="A close up of a logo&#10;&#10;Description generated with very high confidence">
                <a:extLst>
                  <a:ext uri="{FF2B5EF4-FFF2-40B4-BE49-F238E27FC236}">
                    <a16:creationId xmlns:a16="http://schemas.microsoft.com/office/drawing/2014/main" id="{2D3B3269-114E-4AE9-8DD1-A6DB468D00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0263" y="3327043"/>
                <a:ext cx="803756" cy="809971"/>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0D60377-A395-4473-8F19-DA97E06C8E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6070"/>
              <a:stretch/>
            </p:blipFill>
            <p:spPr>
              <a:xfrm>
                <a:off x="2928401" y="3673895"/>
                <a:ext cx="190328" cy="110719"/>
              </a:xfrm>
              <a:prstGeom prst="rect">
                <a:avLst/>
              </a:prstGeom>
            </p:spPr>
          </p:pic>
        </p:grpSp>
        <p:pic>
          <p:nvPicPr>
            <p:cNvPr id="18" name="Picture 17" descr="A close up of a logo&#10;&#10;Description generated with very high confidence">
              <a:extLst>
                <a:ext uri="{FF2B5EF4-FFF2-40B4-BE49-F238E27FC236}">
                  <a16:creationId xmlns:a16="http://schemas.microsoft.com/office/drawing/2014/main" id="{F54E243A-DDA4-4615-A576-694C407DBB8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070"/>
            <a:stretch/>
          </p:blipFill>
          <p:spPr>
            <a:xfrm>
              <a:off x="8738046" y="1928974"/>
              <a:ext cx="147346" cy="85715"/>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747F8EB6-9EC0-4952-9D63-58FA281082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070"/>
            <a:stretch/>
          </p:blipFill>
          <p:spPr>
            <a:xfrm>
              <a:off x="9228221" y="1128731"/>
              <a:ext cx="147346" cy="85715"/>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FD48E284-3023-467D-93B5-AA94BFB5E00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070"/>
            <a:stretch/>
          </p:blipFill>
          <p:spPr>
            <a:xfrm>
              <a:off x="9964816" y="1627236"/>
              <a:ext cx="147346" cy="85715"/>
            </a:xfrm>
            <a:prstGeom prst="rect">
              <a:avLst/>
            </a:prstGeom>
          </p:spPr>
        </p:pic>
      </p:grpSp>
      <p:sp>
        <p:nvSpPr>
          <p:cNvPr id="23" name="Rectangle 22">
            <a:extLst>
              <a:ext uri="{FF2B5EF4-FFF2-40B4-BE49-F238E27FC236}">
                <a16:creationId xmlns:a16="http://schemas.microsoft.com/office/drawing/2014/main" id="{6B290BA4-E674-4E4A-9FC2-C9FD8CBD0788}"/>
              </a:ext>
            </a:extLst>
          </p:cNvPr>
          <p:cNvSpPr/>
          <p:nvPr/>
        </p:nvSpPr>
        <p:spPr>
          <a:xfrm>
            <a:off x="1347967" y="1490093"/>
            <a:ext cx="2806202" cy="694101"/>
          </a:xfrm>
          <a:prstGeom prst="rect">
            <a:avLst/>
          </a:prstGeom>
        </p:spPr>
        <p:txBody>
          <a:bodyPr wrap="square">
            <a:spAutoFit/>
          </a:bodyPr>
          <a:lstStyle/>
          <a:p>
            <a:pPr>
              <a:lnSpc>
                <a:spcPct val="150000"/>
              </a:lnSpc>
            </a:pPr>
            <a:r>
              <a:rPr lang="en-US" sz="900" dirty="0">
                <a:solidFill>
                  <a:schemeClr val="bg2">
                    <a:lumMod val="25000"/>
                  </a:schemeClr>
                </a:solidFill>
                <a:latin typeface="Neue Haas Grotesk Display Std 75"/>
              </a:rPr>
              <a:t>A global market research and India Entry Consulting firm focused on providing research and consulting services to its customers across the globe.</a:t>
            </a:r>
          </a:p>
        </p:txBody>
      </p:sp>
      <p:grpSp>
        <p:nvGrpSpPr>
          <p:cNvPr id="25" name="Group 24">
            <a:extLst>
              <a:ext uri="{FF2B5EF4-FFF2-40B4-BE49-F238E27FC236}">
                <a16:creationId xmlns:a16="http://schemas.microsoft.com/office/drawing/2014/main" id="{170FF7D8-4B7F-44AB-9047-63C59182D682}"/>
              </a:ext>
            </a:extLst>
          </p:cNvPr>
          <p:cNvGrpSpPr/>
          <p:nvPr/>
        </p:nvGrpSpPr>
        <p:grpSpPr>
          <a:xfrm>
            <a:off x="496857" y="2745081"/>
            <a:ext cx="811463" cy="568240"/>
            <a:chOff x="8545633" y="3371778"/>
            <a:chExt cx="914400" cy="640323"/>
          </a:xfrm>
        </p:grpSpPr>
        <p:sp>
          <p:nvSpPr>
            <p:cNvPr id="39" name="TextBox 38">
              <a:extLst>
                <a:ext uri="{FF2B5EF4-FFF2-40B4-BE49-F238E27FC236}">
                  <a16:creationId xmlns:a16="http://schemas.microsoft.com/office/drawing/2014/main" id="{195EBB30-5B6A-46D0-B61C-909BD11FD354}"/>
                </a:ext>
              </a:extLst>
            </p:cNvPr>
            <p:cNvSpPr txBox="1"/>
            <p:nvPr/>
          </p:nvSpPr>
          <p:spPr>
            <a:xfrm>
              <a:off x="8573768" y="3371778"/>
              <a:ext cx="755865" cy="640323"/>
            </a:xfrm>
            <a:prstGeom prst="rect">
              <a:avLst/>
            </a:prstGeom>
            <a:noFill/>
            <a:effectLst/>
          </p:spPr>
          <p:txBody>
            <a:bodyPr wrap="none" lIns="34290" rIns="34290" rtlCol="0">
              <a:noAutofit/>
            </a:bodyPr>
            <a:lstStyle/>
            <a:p>
              <a:pPr>
                <a:lnSpc>
                  <a:spcPct val="85000"/>
                </a:lnSpc>
                <a:spcBef>
                  <a:spcPts val="525"/>
                </a:spcBef>
              </a:pPr>
              <a:r>
                <a:rPr lang="en-US" b="1" dirty="0">
                  <a:solidFill>
                    <a:srgbClr val="9FCC3A"/>
                  </a:solidFill>
                  <a:latin typeface="Anson" panose="020B0604020202020204" pitchFamily="50" charset="0"/>
                </a:rPr>
                <a:t>80</a:t>
              </a:r>
            </a:p>
          </p:txBody>
        </p:sp>
        <p:sp>
          <p:nvSpPr>
            <p:cNvPr id="40" name="TextBox 39">
              <a:extLst>
                <a:ext uri="{FF2B5EF4-FFF2-40B4-BE49-F238E27FC236}">
                  <a16:creationId xmlns:a16="http://schemas.microsoft.com/office/drawing/2014/main" id="{E4A8DFED-EC1E-49A9-9E4C-29DD2A498884}"/>
                </a:ext>
              </a:extLst>
            </p:cNvPr>
            <p:cNvSpPr txBox="1"/>
            <p:nvPr/>
          </p:nvSpPr>
          <p:spPr>
            <a:xfrm>
              <a:off x="8545633" y="3707683"/>
              <a:ext cx="914400" cy="278978"/>
            </a:xfrm>
            <a:prstGeom prst="rect">
              <a:avLst/>
            </a:prstGeom>
            <a:noFill/>
            <a:effectLst/>
          </p:spPr>
          <p:txBody>
            <a:bodyPr wrap="none" lIns="34290" rIns="34290" rtlCol="0">
              <a:noAutofit/>
            </a:bodyPr>
            <a:lstStyle/>
            <a:p>
              <a:pPr>
                <a:lnSpc>
                  <a:spcPct val="85000"/>
                </a:lnSpc>
                <a:spcBef>
                  <a:spcPts val="525"/>
                </a:spcBef>
              </a:pPr>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Countries</a:t>
              </a:r>
            </a:p>
          </p:txBody>
        </p:sp>
        <p:sp>
          <p:nvSpPr>
            <p:cNvPr id="41" name="TextBox 40">
              <a:extLst>
                <a:ext uri="{FF2B5EF4-FFF2-40B4-BE49-F238E27FC236}">
                  <a16:creationId xmlns:a16="http://schemas.microsoft.com/office/drawing/2014/main" id="{AFA65AFE-2235-4F7A-AD6B-A980F9945778}"/>
                </a:ext>
              </a:extLst>
            </p:cNvPr>
            <p:cNvSpPr txBox="1"/>
            <p:nvPr/>
          </p:nvSpPr>
          <p:spPr>
            <a:xfrm>
              <a:off x="8881163" y="3401982"/>
              <a:ext cx="213189" cy="242903"/>
            </a:xfrm>
            <a:prstGeom prst="rect">
              <a:avLst/>
            </a:prstGeom>
            <a:noFill/>
            <a:effectLst/>
          </p:spPr>
          <p:txBody>
            <a:bodyPr wrap="none" lIns="34290" rIns="34290" rtlCol="0">
              <a:noAutofit/>
            </a:bodyPr>
            <a:lstStyle/>
            <a:p>
              <a:pPr>
                <a:lnSpc>
                  <a:spcPct val="85000"/>
                </a:lnSpc>
                <a:spcBef>
                  <a:spcPts val="525"/>
                </a:spcBef>
              </a:pPr>
              <a:r>
                <a:rPr lang="en-US" sz="1050" b="1" dirty="0">
                  <a:solidFill>
                    <a:srgbClr val="9FCC3A"/>
                  </a:solidFill>
                </a:rPr>
                <a:t>+</a:t>
              </a:r>
              <a:endParaRPr lang="en-US" sz="1500" b="1" dirty="0">
                <a:solidFill>
                  <a:srgbClr val="9FCC3A"/>
                </a:solidFill>
              </a:endParaRPr>
            </a:p>
          </p:txBody>
        </p:sp>
      </p:grpSp>
      <p:grpSp>
        <p:nvGrpSpPr>
          <p:cNvPr id="26" name="Group 25">
            <a:extLst>
              <a:ext uri="{FF2B5EF4-FFF2-40B4-BE49-F238E27FC236}">
                <a16:creationId xmlns:a16="http://schemas.microsoft.com/office/drawing/2014/main" id="{D844785F-CD47-4C36-83FE-B9E02D6D5A07}"/>
              </a:ext>
            </a:extLst>
          </p:cNvPr>
          <p:cNvGrpSpPr/>
          <p:nvPr/>
        </p:nvGrpSpPr>
        <p:grpSpPr>
          <a:xfrm>
            <a:off x="2306723" y="2745126"/>
            <a:ext cx="682902" cy="568240"/>
            <a:chOff x="233198" y="5772209"/>
            <a:chExt cx="769530" cy="640323"/>
          </a:xfrm>
        </p:grpSpPr>
        <p:sp>
          <p:nvSpPr>
            <p:cNvPr id="36" name="TextBox 35">
              <a:extLst>
                <a:ext uri="{FF2B5EF4-FFF2-40B4-BE49-F238E27FC236}">
                  <a16:creationId xmlns:a16="http://schemas.microsoft.com/office/drawing/2014/main" id="{24FF468A-CF12-4368-B767-DB3F86CCD42F}"/>
                </a:ext>
              </a:extLst>
            </p:cNvPr>
            <p:cNvSpPr txBox="1"/>
            <p:nvPr/>
          </p:nvSpPr>
          <p:spPr>
            <a:xfrm>
              <a:off x="246863" y="5772209"/>
              <a:ext cx="755865" cy="640323"/>
            </a:xfrm>
            <a:prstGeom prst="rect">
              <a:avLst/>
            </a:prstGeom>
            <a:noFill/>
            <a:effectLst/>
          </p:spPr>
          <p:txBody>
            <a:bodyPr wrap="none" lIns="34290" rIns="34290" rtlCol="0">
              <a:noAutofit/>
            </a:bodyPr>
            <a:lstStyle/>
            <a:p>
              <a:pPr>
                <a:lnSpc>
                  <a:spcPct val="85000"/>
                </a:lnSpc>
                <a:spcBef>
                  <a:spcPts val="525"/>
                </a:spcBef>
              </a:pPr>
              <a:r>
                <a:rPr lang="en-US" b="1" dirty="0">
                  <a:solidFill>
                    <a:srgbClr val="9FCC3A"/>
                  </a:solidFill>
                  <a:latin typeface="Anson" panose="020B0604020202020204" pitchFamily="50" charset="0"/>
                </a:rPr>
                <a:t>1000</a:t>
              </a:r>
              <a:r>
                <a:rPr lang="en-US" sz="1050" dirty="0">
                  <a:solidFill>
                    <a:srgbClr val="9FCC3A"/>
                  </a:solidFill>
                  <a:latin typeface="Anson" panose="020B0604020202020204" pitchFamily="50" charset="0"/>
                </a:rPr>
                <a:t>+</a:t>
              </a:r>
              <a:endParaRPr lang="en-US" dirty="0">
                <a:solidFill>
                  <a:srgbClr val="9FCC3A"/>
                </a:solidFill>
                <a:latin typeface="Anson" panose="020B0604020202020204" pitchFamily="50" charset="0"/>
              </a:endParaRPr>
            </a:p>
          </p:txBody>
        </p:sp>
        <p:sp>
          <p:nvSpPr>
            <p:cNvPr id="37" name="TextBox 36">
              <a:extLst>
                <a:ext uri="{FF2B5EF4-FFF2-40B4-BE49-F238E27FC236}">
                  <a16:creationId xmlns:a16="http://schemas.microsoft.com/office/drawing/2014/main" id="{26036171-5DC5-4436-94DD-1D90FD49BCBF}"/>
                </a:ext>
              </a:extLst>
            </p:cNvPr>
            <p:cNvSpPr txBox="1"/>
            <p:nvPr/>
          </p:nvSpPr>
          <p:spPr>
            <a:xfrm>
              <a:off x="233198" y="6108060"/>
              <a:ext cx="755864" cy="278978"/>
            </a:xfrm>
            <a:prstGeom prst="rect">
              <a:avLst/>
            </a:prstGeom>
            <a:noFill/>
            <a:effectLst/>
          </p:spPr>
          <p:txBody>
            <a:bodyPr wrap="none" lIns="34290" rIns="34290" rtlCol="0">
              <a:noAutofit/>
            </a:bodyPr>
            <a:lstStyle/>
            <a:p>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Industry</a:t>
              </a:r>
            </a:p>
            <a:p>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Experts</a:t>
              </a:r>
            </a:p>
          </p:txBody>
        </p:sp>
      </p:grpSp>
      <p:grpSp>
        <p:nvGrpSpPr>
          <p:cNvPr id="27" name="Group 26">
            <a:extLst>
              <a:ext uri="{FF2B5EF4-FFF2-40B4-BE49-F238E27FC236}">
                <a16:creationId xmlns:a16="http://schemas.microsoft.com/office/drawing/2014/main" id="{E8E2F953-1CBC-4C12-A13F-2A80E7770BB1}"/>
              </a:ext>
            </a:extLst>
          </p:cNvPr>
          <p:cNvGrpSpPr/>
          <p:nvPr/>
        </p:nvGrpSpPr>
        <p:grpSpPr>
          <a:xfrm>
            <a:off x="3070960" y="2752237"/>
            <a:ext cx="1865708" cy="568241"/>
            <a:chOff x="5607140" y="2324679"/>
            <a:chExt cx="2102380" cy="640323"/>
          </a:xfrm>
        </p:grpSpPr>
        <p:grpSp>
          <p:nvGrpSpPr>
            <p:cNvPr id="32" name="Group 31">
              <a:extLst>
                <a:ext uri="{FF2B5EF4-FFF2-40B4-BE49-F238E27FC236}">
                  <a16:creationId xmlns:a16="http://schemas.microsoft.com/office/drawing/2014/main" id="{BEEEA66D-7C8A-47AC-A4F2-E3D09CC9F0FC}"/>
                </a:ext>
              </a:extLst>
            </p:cNvPr>
            <p:cNvGrpSpPr/>
            <p:nvPr/>
          </p:nvGrpSpPr>
          <p:grpSpPr>
            <a:xfrm>
              <a:off x="5607140" y="2324679"/>
              <a:ext cx="2102380" cy="640323"/>
              <a:chOff x="1766340" y="5743391"/>
              <a:chExt cx="2102380" cy="640323"/>
            </a:xfrm>
          </p:grpSpPr>
          <p:sp>
            <p:nvSpPr>
              <p:cNvPr id="34" name="TextBox 33">
                <a:extLst>
                  <a:ext uri="{FF2B5EF4-FFF2-40B4-BE49-F238E27FC236}">
                    <a16:creationId xmlns:a16="http://schemas.microsoft.com/office/drawing/2014/main" id="{67DA6021-D159-4689-A597-94C26E263147}"/>
                  </a:ext>
                </a:extLst>
              </p:cNvPr>
              <p:cNvSpPr txBox="1"/>
              <p:nvPr/>
            </p:nvSpPr>
            <p:spPr>
              <a:xfrm>
                <a:off x="1766340" y="5743391"/>
                <a:ext cx="755865" cy="640323"/>
              </a:xfrm>
              <a:prstGeom prst="rect">
                <a:avLst/>
              </a:prstGeom>
              <a:noFill/>
              <a:effectLst/>
            </p:spPr>
            <p:txBody>
              <a:bodyPr wrap="none" lIns="34290" rIns="34290" rtlCol="0">
                <a:noAutofit/>
              </a:bodyPr>
              <a:lstStyle/>
              <a:p>
                <a:pPr>
                  <a:lnSpc>
                    <a:spcPct val="85000"/>
                  </a:lnSpc>
                  <a:spcBef>
                    <a:spcPts val="525"/>
                  </a:spcBef>
                </a:pPr>
                <a:r>
                  <a:rPr lang="en-US" b="1" dirty="0">
                    <a:solidFill>
                      <a:srgbClr val="9FCC3A"/>
                    </a:solidFill>
                    <a:latin typeface="Anson" panose="020B0604020202020204" pitchFamily="50" charset="0"/>
                  </a:rPr>
                  <a:t>2000</a:t>
                </a:r>
              </a:p>
            </p:txBody>
          </p:sp>
          <p:sp>
            <p:nvSpPr>
              <p:cNvPr id="35" name="TextBox 34">
                <a:extLst>
                  <a:ext uri="{FF2B5EF4-FFF2-40B4-BE49-F238E27FC236}">
                    <a16:creationId xmlns:a16="http://schemas.microsoft.com/office/drawing/2014/main" id="{7EEBB6C1-1E51-4FEA-8B0F-F42C3AD35447}"/>
                  </a:ext>
                </a:extLst>
              </p:cNvPr>
              <p:cNvSpPr txBox="1"/>
              <p:nvPr/>
            </p:nvSpPr>
            <p:spPr>
              <a:xfrm>
                <a:off x="1791709" y="6057693"/>
                <a:ext cx="2077011" cy="278978"/>
              </a:xfrm>
              <a:prstGeom prst="rect">
                <a:avLst/>
              </a:prstGeom>
              <a:noFill/>
              <a:effectLst/>
            </p:spPr>
            <p:txBody>
              <a:bodyPr wrap="none" lIns="34290" rIns="34290" rtlCol="0">
                <a:noAutofit/>
              </a:bodyPr>
              <a:lstStyle/>
              <a:p>
                <a:pPr>
                  <a:lnSpc>
                    <a:spcPct val="85000"/>
                  </a:lnSpc>
                </a:pPr>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Successful </a:t>
                </a:r>
              </a:p>
              <a:p>
                <a:pPr>
                  <a:lnSpc>
                    <a:spcPct val="85000"/>
                  </a:lnSpc>
                </a:pPr>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Projects</a:t>
                </a:r>
              </a:p>
            </p:txBody>
          </p:sp>
        </p:grpSp>
        <p:sp>
          <p:nvSpPr>
            <p:cNvPr id="33" name="TextBox 32">
              <a:extLst>
                <a:ext uri="{FF2B5EF4-FFF2-40B4-BE49-F238E27FC236}">
                  <a16:creationId xmlns:a16="http://schemas.microsoft.com/office/drawing/2014/main" id="{8A085DD8-1E03-4A1D-8028-B538F53A1F8C}"/>
                </a:ext>
              </a:extLst>
            </p:cNvPr>
            <p:cNvSpPr txBox="1"/>
            <p:nvPr/>
          </p:nvSpPr>
          <p:spPr>
            <a:xfrm>
              <a:off x="6211630" y="2382839"/>
              <a:ext cx="213189" cy="242903"/>
            </a:xfrm>
            <a:prstGeom prst="rect">
              <a:avLst/>
            </a:prstGeom>
            <a:noFill/>
            <a:effectLst/>
          </p:spPr>
          <p:txBody>
            <a:bodyPr wrap="none" lIns="34290" rIns="34290" rtlCol="0">
              <a:noAutofit/>
            </a:bodyPr>
            <a:lstStyle/>
            <a:p>
              <a:pPr>
                <a:lnSpc>
                  <a:spcPct val="85000"/>
                </a:lnSpc>
                <a:spcBef>
                  <a:spcPts val="525"/>
                </a:spcBef>
              </a:pPr>
              <a:r>
                <a:rPr lang="en-US" sz="1050" dirty="0">
                  <a:solidFill>
                    <a:srgbClr val="9FCC3A"/>
                  </a:solidFill>
                </a:rPr>
                <a:t>+</a:t>
              </a:r>
              <a:endParaRPr lang="en-US" sz="1500" dirty="0">
                <a:solidFill>
                  <a:srgbClr val="9FCC3A"/>
                </a:solidFill>
              </a:endParaRPr>
            </a:p>
          </p:txBody>
        </p:sp>
      </p:grpSp>
      <p:grpSp>
        <p:nvGrpSpPr>
          <p:cNvPr id="28" name="Group 27">
            <a:extLst>
              <a:ext uri="{FF2B5EF4-FFF2-40B4-BE49-F238E27FC236}">
                <a16:creationId xmlns:a16="http://schemas.microsoft.com/office/drawing/2014/main" id="{F2157949-B7A5-4BE0-BAFC-6409D83144C3}"/>
              </a:ext>
            </a:extLst>
          </p:cNvPr>
          <p:cNvGrpSpPr/>
          <p:nvPr/>
        </p:nvGrpSpPr>
        <p:grpSpPr>
          <a:xfrm>
            <a:off x="1268291" y="2741633"/>
            <a:ext cx="816951" cy="568241"/>
            <a:chOff x="9127191" y="4003442"/>
            <a:chExt cx="920584" cy="640323"/>
          </a:xfrm>
        </p:grpSpPr>
        <p:sp>
          <p:nvSpPr>
            <p:cNvPr id="29" name="TextBox 28">
              <a:extLst>
                <a:ext uri="{FF2B5EF4-FFF2-40B4-BE49-F238E27FC236}">
                  <a16:creationId xmlns:a16="http://schemas.microsoft.com/office/drawing/2014/main" id="{0D226929-D434-47BE-A0DE-6158F4C4F785}"/>
                </a:ext>
              </a:extLst>
            </p:cNvPr>
            <p:cNvSpPr txBox="1"/>
            <p:nvPr/>
          </p:nvSpPr>
          <p:spPr>
            <a:xfrm>
              <a:off x="9127191" y="4003442"/>
              <a:ext cx="755865" cy="640323"/>
            </a:xfrm>
            <a:prstGeom prst="rect">
              <a:avLst/>
            </a:prstGeom>
            <a:noFill/>
            <a:effectLst/>
          </p:spPr>
          <p:txBody>
            <a:bodyPr wrap="none" lIns="34290" rIns="34290" rtlCol="0">
              <a:noAutofit/>
            </a:bodyPr>
            <a:lstStyle/>
            <a:p>
              <a:pPr>
                <a:lnSpc>
                  <a:spcPct val="85000"/>
                </a:lnSpc>
                <a:spcBef>
                  <a:spcPts val="525"/>
                </a:spcBef>
              </a:pPr>
              <a:r>
                <a:rPr lang="en-US" b="1" dirty="0">
                  <a:solidFill>
                    <a:srgbClr val="9FCC3A"/>
                  </a:solidFill>
                  <a:latin typeface="Anson" panose="020B0604020202020204" pitchFamily="50" charset="0"/>
                </a:rPr>
                <a:t>500</a:t>
              </a:r>
              <a:r>
                <a:rPr lang="en-US" sz="1200" dirty="0">
                  <a:solidFill>
                    <a:srgbClr val="9FCC3A"/>
                  </a:solidFill>
                  <a:latin typeface="Anson" panose="020B0604020202020204" pitchFamily="50" charset="0"/>
                </a:rPr>
                <a:t>+</a:t>
              </a:r>
              <a:endParaRPr lang="en-US" dirty="0">
                <a:solidFill>
                  <a:srgbClr val="9FCC3A"/>
                </a:solidFill>
                <a:latin typeface="Anson" panose="020B0604020202020204" pitchFamily="50" charset="0"/>
              </a:endParaRPr>
            </a:p>
          </p:txBody>
        </p:sp>
        <p:sp>
          <p:nvSpPr>
            <p:cNvPr id="30" name="TextBox 29">
              <a:extLst>
                <a:ext uri="{FF2B5EF4-FFF2-40B4-BE49-F238E27FC236}">
                  <a16:creationId xmlns:a16="http://schemas.microsoft.com/office/drawing/2014/main" id="{B82B5308-A361-4ACD-AFF3-D95F7B327725}"/>
                </a:ext>
              </a:extLst>
            </p:cNvPr>
            <p:cNvSpPr txBox="1"/>
            <p:nvPr/>
          </p:nvSpPr>
          <p:spPr>
            <a:xfrm>
              <a:off x="9133375" y="4339004"/>
              <a:ext cx="914400" cy="278978"/>
            </a:xfrm>
            <a:prstGeom prst="rect">
              <a:avLst/>
            </a:prstGeom>
            <a:noFill/>
            <a:effectLst/>
          </p:spPr>
          <p:txBody>
            <a:bodyPr wrap="none" lIns="34290" rIns="34290" rtlCol="0">
              <a:noAutofit/>
            </a:bodyPr>
            <a:lstStyle/>
            <a:p>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Clients</a:t>
              </a:r>
            </a:p>
            <a:p>
              <a:r>
                <a:rPr lang="en-US" sz="900" dirty="0">
                  <a:solidFill>
                    <a:srgbClr val="0E303A"/>
                  </a:solidFill>
                  <a:latin typeface="Arial" panose="020B0604020202020204" pitchFamily="34" charset="0"/>
                  <a:ea typeface="Verdana" panose="020B0604030504040204" pitchFamily="34" charset="0"/>
                  <a:cs typeface="Arial" panose="020B0604020202020204" pitchFamily="34" charset="0"/>
                </a:rPr>
                <a:t>Worldwide</a:t>
              </a:r>
            </a:p>
          </p:txBody>
        </p:sp>
      </p:grpSp>
      <p:pic>
        <p:nvPicPr>
          <p:cNvPr id="124" name="Picture 123">
            <a:extLst>
              <a:ext uri="{FF2B5EF4-FFF2-40B4-BE49-F238E27FC236}">
                <a16:creationId xmlns:a16="http://schemas.microsoft.com/office/drawing/2014/main" id="{FBFF2F8F-9A30-4574-B6BB-339616B2FFC0}"/>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7029" t="83552" r="23629" b="5700"/>
          <a:stretch/>
        </p:blipFill>
        <p:spPr>
          <a:xfrm>
            <a:off x="270991" y="1499094"/>
            <a:ext cx="882725" cy="697310"/>
          </a:xfrm>
          <a:prstGeom prst="rect">
            <a:avLst/>
          </a:prstGeom>
        </p:spPr>
      </p:pic>
      <p:sp>
        <p:nvSpPr>
          <p:cNvPr id="125" name="Title 5">
            <a:extLst>
              <a:ext uri="{FF2B5EF4-FFF2-40B4-BE49-F238E27FC236}">
                <a16:creationId xmlns:a16="http://schemas.microsoft.com/office/drawing/2014/main" id="{C2FF4E08-4736-4F1D-8D61-76BED413B778}"/>
              </a:ext>
            </a:extLst>
          </p:cNvPr>
          <p:cNvSpPr txBox="1">
            <a:spLocks/>
          </p:cNvSpPr>
          <p:nvPr/>
        </p:nvSpPr>
        <p:spPr>
          <a:xfrm>
            <a:off x="150376" y="163106"/>
            <a:ext cx="6914049" cy="78399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E303A"/>
                </a:solidFill>
                <a:latin typeface="Montserrat" panose="02000505000000020004" pitchFamily="2" charset="0"/>
              </a:rPr>
              <a:t>WE ARE TECHSCI RESEARCH </a:t>
            </a:r>
          </a:p>
          <a:p>
            <a:endParaRPr lang="en-US" sz="2100" b="1" dirty="0">
              <a:solidFill>
                <a:srgbClr val="0E303A"/>
              </a:solidFill>
              <a:latin typeface="Montserrat" panose="02000505000000020004" pitchFamily="2" charset="0"/>
            </a:endParaRPr>
          </a:p>
          <a:p>
            <a:r>
              <a:rPr lang="en-US" sz="2100" dirty="0">
                <a:solidFill>
                  <a:srgbClr val="0E303A"/>
                </a:solidFill>
                <a:latin typeface="Montserrat" panose="02000505000000020004" pitchFamily="2" charset="0"/>
              </a:rPr>
              <a:t>AND OUR SECTORIAL EXPERTISE</a:t>
            </a:r>
            <a:endParaRPr lang="en-GB" sz="2100" dirty="0">
              <a:solidFill>
                <a:srgbClr val="0E303A"/>
              </a:solidFill>
              <a:latin typeface="Montserrat" panose="02000505000000020004" pitchFamily="2" charset="0"/>
            </a:endParaRPr>
          </a:p>
        </p:txBody>
      </p:sp>
      <p:pic>
        <p:nvPicPr>
          <p:cNvPr id="43" name="Picture 42" descr="A picture containing clock, monitor, screen, photo&#10;&#10;Description automatically generated">
            <a:extLst>
              <a:ext uri="{FF2B5EF4-FFF2-40B4-BE49-F238E27FC236}">
                <a16:creationId xmlns:a16="http://schemas.microsoft.com/office/drawing/2014/main" id="{AC6180D2-D4CB-4667-81F5-07FA50A53D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17" y="3603099"/>
            <a:ext cx="5667683" cy="1866095"/>
          </a:xfrm>
          <a:prstGeom prst="rect">
            <a:avLst/>
          </a:prstGeom>
        </p:spPr>
      </p:pic>
      <p:pic>
        <p:nvPicPr>
          <p:cNvPr id="44" name="Picture 43" descr="A picture containing device&#10;&#10;Description automatically generated">
            <a:extLst>
              <a:ext uri="{FF2B5EF4-FFF2-40B4-BE49-F238E27FC236}">
                <a16:creationId xmlns:a16="http://schemas.microsoft.com/office/drawing/2014/main" id="{928B568B-D4EB-4E31-A496-A77C77872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2975" y="3164058"/>
            <a:ext cx="2678353" cy="3067930"/>
          </a:xfrm>
          <a:prstGeom prst="rect">
            <a:avLst/>
          </a:prstGeom>
        </p:spPr>
      </p:pic>
    </p:spTree>
    <p:extLst>
      <p:ext uri="{BB962C8B-B14F-4D97-AF65-F5344CB8AC3E}">
        <p14:creationId xmlns:p14="http://schemas.microsoft.com/office/powerpoint/2010/main" val="1643450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361371-87A8-47D2-9EF8-941D603ACD0F}"/>
              </a:ext>
            </a:extLst>
          </p:cNvPr>
          <p:cNvSpPr txBox="1"/>
          <p:nvPr/>
        </p:nvSpPr>
        <p:spPr>
          <a:xfrm>
            <a:off x="3652033" y="2394473"/>
            <a:ext cx="977442" cy="214951"/>
          </a:xfrm>
          <a:prstGeom prst="rect">
            <a:avLst/>
          </a:prstGeom>
          <a:noFill/>
          <a:effectLst/>
        </p:spPr>
        <p:txBody>
          <a:bodyPr wrap="square" lIns="0" tIns="0" rIns="0" bIns="0" rtlCol="0">
            <a:noAutofit/>
          </a:bodyPr>
          <a:lstStyle/>
          <a:p>
            <a:pPr algn="ctr"/>
            <a:r>
              <a:rPr lang="en-US" sz="675" b="1" dirty="0">
                <a:solidFill>
                  <a:schemeClr val="bg1"/>
                </a:solidFill>
                <a:latin typeface="Verdana" panose="020B0604030504040204" pitchFamily="34" charset="0"/>
                <a:ea typeface="Verdana" panose="020B0604030504040204" pitchFamily="34" charset="0"/>
                <a:cs typeface="Verdana" panose="020B0604030504040204" pitchFamily="34" charset="0"/>
              </a:rPr>
              <a:t> Market</a:t>
            </a:r>
          </a:p>
          <a:p>
            <a:pPr algn="ctr"/>
            <a:r>
              <a:rPr lang="en-US" sz="675" b="1" dirty="0">
                <a:solidFill>
                  <a:schemeClr val="bg1"/>
                </a:solidFill>
                <a:latin typeface="Verdana" panose="020B0604030504040204" pitchFamily="34" charset="0"/>
                <a:ea typeface="Verdana" panose="020B0604030504040204" pitchFamily="34" charset="0"/>
                <a:cs typeface="Verdana" panose="020B0604030504040204" pitchFamily="34" charset="0"/>
              </a:rPr>
              <a:t> Exploration</a:t>
            </a:r>
          </a:p>
        </p:txBody>
      </p:sp>
      <p:sp>
        <p:nvSpPr>
          <p:cNvPr id="7" name="TextBox 6">
            <a:extLst>
              <a:ext uri="{FF2B5EF4-FFF2-40B4-BE49-F238E27FC236}">
                <a16:creationId xmlns:a16="http://schemas.microsoft.com/office/drawing/2014/main" id="{CDDF7CD7-08DF-47A8-B733-9B4EC06F729F}"/>
              </a:ext>
            </a:extLst>
          </p:cNvPr>
          <p:cNvSpPr txBox="1"/>
          <p:nvPr/>
        </p:nvSpPr>
        <p:spPr>
          <a:xfrm>
            <a:off x="4775393" y="2729457"/>
            <a:ext cx="977442" cy="214951"/>
          </a:xfrm>
          <a:prstGeom prst="rect">
            <a:avLst/>
          </a:prstGeom>
          <a:noFill/>
          <a:effectLst/>
        </p:spPr>
        <p:txBody>
          <a:bodyPr wrap="square" lIns="0" tIns="0" rIns="0" bIns="0" rtlCol="0">
            <a:noAutofit/>
          </a:bodyPr>
          <a:lstStyle/>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Market</a:t>
            </a:r>
          </a:p>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 Potential</a:t>
            </a:r>
          </a:p>
        </p:txBody>
      </p:sp>
      <p:sp>
        <p:nvSpPr>
          <p:cNvPr id="8" name="TextBox 7">
            <a:extLst>
              <a:ext uri="{FF2B5EF4-FFF2-40B4-BE49-F238E27FC236}">
                <a16:creationId xmlns:a16="http://schemas.microsoft.com/office/drawing/2014/main" id="{40FCD44C-7BF0-4426-B43B-716A1B87744F}"/>
              </a:ext>
            </a:extLst>
          </p:cNvPr>
          <p:cNvSpPr txBox="1"/>
          <p:nvPr/>
        </p:nvSpPr>
        <p:spPr>
          <a:xfrm>
            <a:off x="5070115" y="3634272"/>
            <a:ext cx="727463" cy="367027"/>
          </a:xfrm>
          <a:prstGeom prst="rect">
            <a:avLst/>
          </a:prstGeom>
          <a:noFill/>
          <a:effectLst/>
        </p:spPr>
        <p:txBody>
          <a:bodyPr wrap="square" lIns="0" tIns="0" rIns="0" bIns="0" rtlCol="0">
            <a:noAutofit/>
          </a:bodyPr>
          <a:lstStyle/>
          <a:p>
            <a:pPr algn="ctr"/>
            <a:r>
              <a:rPr lang="en-US" sz="525" b="1" dirty="0">
                <a:solidFill>
                  <a:schemeClr val="bg1"/>
                </a:solidFill>
                <a:latin typeface="Verdana" panose="020B0604030504040204" pitchFamily="34" charset="0"/>
                <a:ea typeface="Verdana" panose="020B0604030504040204" pitchFamily="34" charset="0"/>
                <a:cs typeface="Verdana" panose="020B0604030504040204" pitchFamily="34" charset="0"/>
              </a:rPr>
              <a:t> Product and solution Development / Launch</a:t>
            </a:r>
          </a:p>
        </p:txBody>
      </p:sp>
      <p:sp>
        <p:nvSpPr>
          <p:cNvPr id="9" name="TextBox 8">
            <a:extLst>
              <a:ext uri="{FF2B5EF4-FFF2-40B4-BE49-F238E27FC236}">
                <a16:creationId xmlns:a16="http://schemas.microsoft.com/office/drawing/2014/main" id="{1F6EFEE7-E261-4DCF-BA90-C4938A2840EE}"/>
              </a:ext>
            </a:extLst>
          </p:cNvPr>
          <p:cNvSpPr txBox="1"/>
          <p:nvPr/>
        </p:nvSpPr>
        <p:spPr>
          <a:xfrm>
            <a:off x="3096881" y="2981304"/>
            <a:ext cx="977442" cy="214951"/>
          </a:xfrm>
          <a:prstGeom prst="rect">
            <a:avLst/>
          </a:prstGeom>
          <a:noFill/>
          <a:effectLst/>
        </p:spPr>
        <p:txBody>
          <a:bodyPr wrap="square" lIns="0" tIns="0" rIns="0" bIns="0" rtlCol="0">
            <a:noAutofit/>
          </a:bodyPr>
          <a:lstStyle/>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 Positioning &amp;</a:t>
            </a:r>
          </a:p>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Communication</a:t>
            </a:r>
          </a:p>
        </p:txBody>
      </p:sp>
      <p:sp>
        <p:nvSpPr>
          <p:cNvPr id="10" name="TextBox 9">
            <a:extLst>
              <a:ext uri="{FF2B5EF4-FFF2-40B4-BE49-F238E27FC236}">
                <a16:creationId xmlns:a16="http://schemas.microsoft.com/office/drawing/2014/main" id="{8719096A-F38E-403D-86A5-3B4540E5C1C5}"/>
              </a:ext>
            </a:extLst>
          </p:cNvPr>
          <p:cNvSpPr txBox="1"/>
          <p:nvPr/>
        </p:nvSpPr>
        <p:spPr>
          <a:xfrm>
            <a:off x="4646283" y="4311622"/>
            <a:ext cx="977442" cy="214951"/>
          </a:xfrm>
          <a:prstGeom prst="rect">
            <a:avLst/>
          </a:prstGeom>
          <a:noFill/>
          <a:effectLst/>
        </p:spPr>
        <p:txBody>
          <a:bodyPr wrap="square" lIns="0" tIns="0" rIns="0" bIns="0" rtlCol="0">
            <a:noAutofit/>
          </a:bodyPr>
          <a:lstStyle/>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Market </a:t>
            </a:r>
          </a:p>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Response</a:t>
            </a:r>
          </a:p>
        </p:txBody>
      </p:sp>
      <p:sp>
        <p:nvSpPr>
          <p:cNvPr id="11" name="TextBox 10">
            <a:extLst>
              <a:ext uri="{FF2B5EF4-FFF2-40B4-BE49-F238E27FC236}">
                <a16:creationId xmlns:a16="http://schemas.microsoft.com/office/drawing/2014/main" id="{54356C4F-05E7-42C6-91A0-5EF2038426F4}"/>
              </a:ext>
            </a:extLst>
          </p:cNvPr>
          <p:cNvSpPr txBox="1"/>
          <p:nvPr/>
        </p:nvSpPr>
        <p:spPr>
          <a:xfrm>
            <a:off x="3578881" y="4462702"/>
            <a:ext cx="977442" cy="214951"/>
          </a:xfrm>
          <a:prstGeom prst="rect">
            <a:avLst/>
          </a:prstGeom>
          <a:noFill/>
          <a:effectLst/>
        </p:spPr>
        <p:txBody>
          <a:bodyPr wrap="square" lIns="0" tIns="0" rIns="0" bIns="0" rtlCol="0">
            <a:noAutofit/>
          </a:bodyPr>
          <a:lstStyle/>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Competitor</a:t>
            </a:r>
          </a:p>
          <a:p>
            <a:pPr algn="ctr"/>
            <a:r>
              <a:rPr lang="en-US" sz="600" b="1" dirty="0">
                <a:solidFill>
                  <a:schemeClr val="bg1"/>
                </a:solidFill>
                <a:latin typeface="Verdana" panose="020B0604030504040204" pitchFamily="34" charset="0"/>
                <a:ea typeface="Verdana" panose="020B0604030504040204" pitchFamily="34" charset="0"/>
                <a:cs typeface="Verdana" panose="020B0604030504040204" pitchFamily="34" charset="0"/>
              </a:rPr>
              <a:t>Tracking</a:t>
            </a:r>
          </a:p>
        </p:txBody>
      </p:sp>
      <p:sp>
        <p:nvSpPr>
          <p:cNvPr id="12" name="TextBox 11">
            <a:extLst>
              <a:ext uri="{FF2B5EF4-FFF2-40B4-BE49-F238E27FC236}">
                <a16:creationId xmlns:a16="http://schemas.microsoft.com/office/drawing/2014/main" id="{B3253ACA-3465-4961-95CC-F099097C7621}"/>
              </a:ext>
            </a:extLst>
          </p:cNvPr>
          <p:cNvSpPr txBox="1"/>
          <p:nvPr/>
        </p:nvSpPr>
        <p:spPr>
          <a:xfrm>
            <a:off x="611797" y="1362220"/>
            <a:ext cx="3883729" cy="913511"/>
          </a:xfrm>
          <a:prstGeom prst="rect">
            <a:avLst/>
          </a:prstGeom>
          <a:noFill/>
          <a:effectLst/>
        </p:spPr>
        <p:txBody>
          <a:bodyPr wrap="square" lIns="34290" rIns="34290" rtlCol="0">
            <a:noAutofit/>
          </a:bodyPr>
          <a:lstStyle/>
          <a:p>
            <a:pPr>
              <a:lnSpc>
                <a:spcPct val="150000"/>
              </a:lnSpc>
              <a:spcBef>
                <a:spcPts val="525"/>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It was indeed a very good experience .</a:t>
            </a:r>
            <a:r>
              <a:rPr lang="en-US" sz="1000" i="1" dirty="0" err="1">
                <a:solidFill>
                  <a:schemeClr val="tx1">
                    <a:lumMod val="65000"/>
                    <a:lumOff val="35000"/>
                  </a:schemeClr>
                </a:solidFill>
                <a:latin typeface="Arial" panose="020B0604020202020204" pitchFamily="34" charset="0"/>
                <a:cs typeface="Arial" panose="020B0604020202020204" pitchFamily="34" charset="0"/>
              </a:rPr>
              <a:t>TechSci</a:t>
            </a:r>
            <a:r>
              <a:rPr lang="en-US" sz="1000" i="1" dirty="0">
                <a:solidFill>
                  <a:schemeClr val="tx1">
                    <a:lumMod val="65000"/>
                    <a:lumOff val="35000"/>
                  </a:schemeClr>
                </a:solidFill>
                <a:latin typeface="Arial" panose="020B0604020202020204" pitchFamily="34" charset="0"/>
                <a:cs typeface="Arial" panose="020B0604020202020204" pitchFamily="34" charset="0"/>
              </a:rPr>
              <a:t>  was able to provide us with all the details that we were looking in the study. A special thanks to the team for the strong support throughout the entire product launch journey. </a:t>
            </a:r>
          </a:p>
          <a:p>
            <a:pPr algn="r"/>
            <a:r>
              <a:rPr lang="en-US" sz="1000" i="1" dirty="0">
                <a:solidFill>
                  <a:srgbClr val="2B8A85"/>
                </a:solidFill>
                <a:latin typeface="Arial" panose="020B0604020202020204" pitchFamily="34" charset="0"/>
                <a:cs typeface="Arial" panose="020B0604020202020204" pitchFamily="34" charset="0"/>
              </a:rPr>
              <a:t>Product Development Team</a:t>
            </a:r>
          </a:p>
          <a:p>
            <a:pPr algn="r"/>
            <a:r>
              <a:rPr lang="en-US" sz="1000" i="1" dirty="0">
                <a:solidFill>
                  <a:srgbClr val="2B8A85"/>
                </a:solidFill>
                <a:latin typeface="Arial" panose="020B0604020202020204" pitchFamily="34" charset="0"/>
                <a:cs typeface="Arial" panose="020B0604020202020204" pitchFamily="34" charset="0"/>
              </a:rPr>
              <a:t>DAGA GLOBAL India Pvt. Ltd.</a:t>
            </a:r>
          </a:p>
          <a:p>
            <a:pPr>
              <a:lnSpc>
                <a:spcPct val="150000"/>
              </a:lnSpc>
              <a:spcBef>
                <a:spcPts val="525"/>
              </a:spcBef>
            </a:pPr>
            <a:endParaRPr lang="en-US" sz="800" i="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A7B58E-7DF4-4B91-9C12-0145C55F0C20}"/>
              </a:ext>
            </a:extLst>
          </p:cNvPr>
          <p:cNvSpPr txBox="1"/>
          <p:nvPr/>
        </p:nvSpPr>
        <p:spPr>
          <a:xfrm>
            <a:off x="589935" y="2957429"/>
            <a:ext cx="3905591" cy="1352443"/>
          </a:xfrm>
          <a:prstGeom prst="rect">
            <a:avLst/>
          </a:prstGeom>
          <a:noFill/>
          <a:effectLst/>
        </p:spPr>
        <p:txBody>
          <a:bodyPr wrap="square" lIns="34290" rIns="34290" rtlCol="0">
            <a:noAutofit/>
          </a:bodyPr>
          <a:lstStyle/>
          <a:p>
            <a:pPr>
              <a:lnSpc>
                <a:spcPct val="150000"/>
              </a:lnSpc>
              <a:spcBef>
                <a:spcPts val="525"/>
              </a:spcBef>
            </a:pPr>
            <a:r>
              <a:rPr lang="en-US" sz="1000" i="1" dirty="0">
                <a:solidFill>
                  <a:schemeClr val="tx1">
                    <a:lumMod val="65000"/>
                    <a:lumOff val="35000"/>
                  </a:schemeClr>
                </a:solidFill>
                <a:latin typeface="Arial" panose="020B0604020202020204" pitchFamily="34" charset="0"/>
                <a:cs typeface="Arial" panose="020B0604020202020204" pitchFamily="34" charset="0"/>
              </a:rPr>
              <a:t>I </a:t>
            </a:r>
            <a:r>
              <a:rPr lang="en-US" sz="1100" i="1" dirty="0">
                <a:solidFill>
                  <a:schemeClr val="tx1">
                    <a:lumMod val="65000"/>
                    <a:lumOff val="35000"/>
                  </a:schemeClr>
                </a:solidFill>
                <a:latin typeface="Arial" panose="020B0604020202020204" pitchFamily="34" charset="0"/>
                <a:cs typeface="Arial" panose="020B0604020202020204" pitchFamily="34" charset="0"/>
              </a:rPr>
              <a:t>am satisfied with overall performance of </a:t>
            </a:r>
            <a:r>
              <a:rPr lang="en-US" sz="1100" i="1" dirty="0" err="1">
                <a:solidFill>
                  <a:schemeClr val="tx1">
                    <a:lumMod val="65000"/>
                    <a:lumOff val="35000"/>
                  </a:schemeClr>
                </a:solidFill>
                <a:latin typeface="Arial" panose="020B0604020202020204" pitchFamily="34" charset="0"/>
                <a:cs typeface="Arial" panose="020B0604020202020204" pitchFamily="34" charset="0"/>
              </a:rPr>
              <a:t>TechSci</a:t>
            </a:r>
            <a:r>
              <a:rPr lang="en-US" sz="1100" i="1" dirty="0">
                <a:solidFill>
                  <a:schemeClr val="tx1">
                    <a:lumMod val="65000"/>
                    <a:lumOff val="35000"/>
                  </a:schemeClr>
                </a:solidFill>
                <a:latin typeface="Arial" panose="020B0604020202020204" pitchFamily="34" charset="0"/>
                <a:cs typeface="Arial" panose="020B0604020202020204" pitchFamily="34" charset="0"/>
              </a:rPr>
              <a:t> Research.  Weekly updates before the final report were especially helpful and reassuring.  Additional requests on the content of the interim and/or final reports were handled in a swift and professional manner.</a:t>
            </a:r>
          </a:p>
          <a:p>
            <a:pPr algn="r"/>
            <a:endParaRPr lang="en-US" sz="1100" i="1" dirty="0">
              <a:solidFill>
                <a:srgbClr val="2B8A85"/>
              </a:solidFill>
              <a:latin typeface="Arial" panose="020B0604020202020204" pitchFamily="34" charset="0"/>
              <a:cs typeface="Arial" panose="020B0604020202020204" pitchFamily="34" charset="0"/>
            </a:endParaRPr>
          </a:p>
          <a:p>
            <a:pPr algn="r"/>
            <a:r>
              <a:rPr lang="en-US" sz="1100" i="1" dirty="0">
                <a:solidFill>
                  <a:srgbClr val="2B8A85"/>
                </a:solidFill>
                <a:latin typeface="Arial" panose="020B0604020202020204" pitchFamily="34" charset="0"/>
                <a:cs typeface="Arial" panose="020B0604020202020204" pitchFamily="34" charset="0"/>
              </a:rPr>
              <a:t> </a:t>
            </a:r>
          </a:p>
          <a:p>
            <a:pPr algn="r"/>
            <a:r>
              <a:rPr lang="en-US" sz="1000" i="1" dirty="0">
                <a:solidFill>
                  <a:srgbClr val="2B8A85"/>
                </a:solidFill>
                <a:latin typeface="Arial" panose="020B0604020202020204" pitchFamily="34" charset="0"/>
                <a:cs typeface="Arial" panose="020B0604020202020204" pitchFamily="34" charset="0"/>
              </a:rPr>
              <a:t>Member Board of Directors, </a:t>
            </a:r>
          </a:p>
          <a:p>
            <a:pPr algn="r"/>
            <a:r>
              <a:rPr lang="en-US" sz="1000" i="1" dirty="0">
                <a:solidFill>
                  <a:srgbClr val="2B8A85"/>
                </a:solidFill>
                <a:latin typeface="Arial" panose="020B0604020202020204" pitchFamily="34" charset="0"/>
                <a:cs typeface="Arial" panose="020B0604020202020204" pitchFamily="34" charset="0"/>
              </a:rPr>
              <a:t>Osaka Gas Co. Ltd</a:t>
            </a:r>
          </a:p>
          <a:p>
            <a:pPr>
              <a:lnSpc>
                <a:spcPct val="150000"/>
              </a:lnSpc>
              <a:spcBef>
                <a:spcPts val="525"/>
              </a:spcBef>
            </a:pPr>
            <a:endParaRPr lang="en-US" sz="800"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B262669-5956-48FF-ACDB-7D4BBA11AF6B}"/>
              </a:ext>
            </a:extLst>
          </p:cNvPr>
          <p:cNvSpPr txBox="1"/>
          <p:nvPr/>
        </p:nvSpPr>
        <p:spPr>
          <a:xfrm>
            <a:off x="4996210" y="5395520"/>
            <a:ext cx="3579367" cy="913511"/>
          </a:xfrm>
          <a:prstGeom prst="rect">
            <a:avLst/>
          </a:prstGeom>
          <a:noFill/>
          <a:effectLst/>
        </p:spPr>
        <p:txBody>
          <a:bodyPr wrap="square" lIns="34290" rIns="34290" rtlCol="0">
            <a:noAutofit/>
          </a:bodyPr>
          <a:lstStyle/>
          <a:p>
            <a:pPr algn="r"/>
            <a:r>
              <a:rPr lang="en-US" sz="1100" i="1" dirty="0">
                <a:solidFill>
                  <a:schemeClr val="tx1">
                    <a:lumMod val="65000"/>
                    <a:lumOff val="35000"/>
                  </a:schemeClr>
                </a:solidFill>
                <a:latin typeface="Arial" panose="020B0604020202020204" pitchFamily="34" charset="0"/>
                <a:cs typeface="Arial" panose="020B0604020202020204" pitchFamily="34" charset="0"/>
              </a:rPr>
              <a:t>Very professionals and highly skilled professionals for Primary research to get ground-level data </a:t>
            </a:r>
            <a:endParaRPr lang="en-IN" sz="1100" i="1" dirty="0">
              <a:solidFill>
                <a:schemeClr val="tx1">
                  <a:lumMod val="65000"/>
                  <a:lumOff val="35000"/>
                </a:schemeClr>
              </a:solidFill>
              <a:latin typeface="Arial" panose="020B0604020202020204" pitchFamily="34" charset="0"/>
              <a:cs typeface="Arial" panose="020B0604020202020204" pitchFamily="34" charset="0"/>
            </a:endParaRPr>
          </a:p>
          <a:p>
            <a:pPr algn="r">
              <a:lnSpc>
                <a:spcPct val="150000"/>
              </a:lnSpc>
            </a:pPr>
            <a:r>
              <a:rPr lang="en-IN" sz="1100" i="1" dirty="0">
                <a:solidFill>
                  <a:srgbClr val="2B8A85"/>
                </a:solidFill>
                <a:latin typeface="Arial" panose="020B0604020202020204" pitchFamily="34" charset="0"/>
                <a:cs typeface="Arial" panose="020B0604020202020204" pitchFamily="34" charset="0"/>
              </a:rPr>
              <a:t>New product Development Team</a:t>
            </a:r>
          </a:p>
          <a:p>
            <a:pPr algn="r">
              <a:lnSpc>
                <a:spcPct val="150000"/>
              </a:lnSpc>
            </a:pPr>
            <a:r>
              <a:rPr lang="en-IN" sz="1100" i="1" dirty="0">
                <a:solidFill>
                  <a:srgbClr val="2B8A85"/>
                </a:solidFill>
                <a:latin typeface="Arial" panose="020B0604020202020204" pitchFamily="34" charset="0"/>
                <a:cs typeface="Arial" panose="020B0604020202020204" pitchFamily="34" charset="0"/>
              </a:rPr>
              <a:t>Sumitomo Corporation</a:t>
            </a:r>
            <a:endParaRPr lang="en-US" sz="1100" i="1" dirty="0">
              <a:solidFill>
                <a:srgbClr val="2B8A85"/>
              </a:solidFill>
              <a:latin typeface="Arial" panose="020B0604020202020204" pitchFamily="34" charset="0"/>
              <a:cs typeface="Arial" panose="020B0604020202020204" pitchFamily="34" charset="0"/>
            </a:endParaRPr>
          </a:p>
          <a:p>
            <a:pPr algn="r">
              <a:lnSpc>
                <a:spcPct val="150000"/>
              </a:lnSpc>
              <a:spcBef>
                <a:spcPts val="525"/>
              </a:spcBef>
            </a:pPr>
            <a:endParaRPr lang="en-US" sz="1100" i="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9A553F0-2C49-4651-8B43-54C5B9E121D3}"/>
              </a:ext>
            </a:extLst>
          </p:cNvPr>
          <p:cNvSpPr txBox="1"/>
          <p:nvPr/>
        </p:nvSpPr>
        <p:spPr>
          <a:xfrm>
            <a:off x="4701042" y="1420459"/>
            <a:ext cx="3883715" cy="913511"/>
          </a:xfrm>
          <a:prstGeom prst="rect">
            <a:avLst/>
          </a:prstGeom>
          <a:noFill/>
          <a:effectLst/>
        </p:spPr>
        <p:txBody>
          <a:bodyPr wrap="square" lIns="34290" rIns="34290" rtlCol="0">
            <a:noAutofit/>
          </a:bodyPr>
          <a:lstStyle/>
          <a:p>
            <a:pPr algn="r">
              <a:lnSpc>
                <a:spcPct val="150000"/>
              </a:lnSpc>
            </a:pPr>
            <a:r>
              <a:rPr lang="en-IN" sz="1000" i="1" dirty="0">
                <a:solidFill>
                  <a:schemeClr val="tx1">
                    <a:lumMod val="65000"/>
                    <a:lumOff val="35000"/>
                  </a:schemeClr>
                </a:solidFill>
                <a:latin typeface="Arial" panose="020B0604020202020204" pitchFamily="34" charset="0"/>
                <a:cs typeface="Arial" panose="020B0604020202020204" pitchFamily="34" charset="0"/>
              </a:rPr>
              <a:t>Happy with the delivery and quality. Also, the immediate response was much appreciated</a:t>
            </a:r>
          </a:p>
          <a:p>
            <a:pPr algn="r">
              <a:lnSpc>
                <a:spcPct val="150000"/>
              </a:lnSpc>
            </a:pPr>
            <a:r>
              <a:rPr lang="en-IN" sz="1000" i="1" dirty="0">
                <a:solidFill>
                  <a:schemeClr val="tx1">
                    <a:lumMod val="65000"/>
                    <a:lumOff val="35000"/>
                  </a:schemeClr>
                </a:solidFill>
                <a:latin typeface="Arial" panose="020B0604020202020204" pitchFamily="34" charset="0"/>
                <a:cs typeface="Arial" panose="020B0604020202020204" pitchFamily="34" charset="0"/>
              </a:rPr>
              <a:t>				</a:t>
            </a:r>
            <a:r>
              <a:rPr lang="en-US" sz="1000" i="1" dirty="0">
                <a:solidFill>
                  <a:srgbClr val="2B8A85"/>
                </a:solidFill>
                <a:latin typeface="Arial" panose="020B0604020202020204" pitchFamily="34" charset="0"/>
                <a:cs typeface="Arial" panose="020B0604020202020204" pitchFamily="34" charset="0"/>
              </a:rPr>
              <a:t>Market Development Group Mitsui </a:t>
            </a:r>
          </a:p>
        </p:txBody>
      </p:sp>
      <p:sp>
        <p:nvSpPr>
          <p:cNvPr id="16" name="TextBox 15">
            <a:extLst>
              <a:ext uri="{FF2B5EF4-FFF2-40B4-BE49-F238E27FC236}">
                <a16:creationId xmlns:a16="http://schemas.microsoft.com/office/drawing/2014/main" id="{4B6F3F17-57FA-4CA1-9316-9BD2297F7A79}"/>
              </a:ext>
            </a:extLst>
          </p:cNvPr>
          <p:cNvSpPr txBox="1"/>
          <p:nvPr/>
        </p:nvSpPr>
        <p:spPr>
          <a:xfrm>
            <a:off x="568423" y="5012587"/>
            <a:ext cx="3913693" cy="1761418"/>
          </a:xfrm>
          <a:prstGeom prst="rect">
            <a:avLst/>
          </a:prstGeom>
          <a:noFill/>
          <a:effectLst/>
        </p:spPr>
        <p:txBody>
          <a:bodyPr wrap="square" lIns="34290" rIns="34290" rtlCol="0">
            <a:noAutofit/>
          </a:bodyPr>
          <a:lstStyle/>
          <a:p>
            <a:pPr>
              <a:lnSpc>
                <a:spcPct val="150000"/>
              </a:lnSpc>
            </a:pPr>
            <a:r>
              <a:rPr lang="en-IN" sz="1100" i="1" dirty="0">
                <a:solidFill>
                  <a:schemeClr val="tx1">
                    <a:lumMod val="65000"/>
                    <a:lumOff val="35000"/>
                  </a:schemeClr>
                </a:solidFill>
                <a:latin typeface="Arial" panose="020B0604020202020204" pitchFamily="34" charset="0"/>
                <a:cs typeface="Arial" panose="020B0604020202020204" pitchFamily="34" charset="0"/>
              </a:rPr>
              <a:t>Thanks for a great job. We look forward to more research needs shortly for cross-verticals. We appreciate the quality of work and dedication to meet the deadline.</a:t>
            </a:r>
          </a:p>
          <a:p>
            <a:pPr algn="r">
              <a:lnSpc>
                <a:spcPct val="150000"/>
              </a:lnSpc>
            </a:pPr>
            <a:endParaRPr lang="en-US" sz="1100" i="1" dirty="0">
              <a:solidFill>
                <a:srgbClr val="2B8A85"/>
              </a:solidFill>
              <a:latin typeface="Arial" panose="020B0604020202020204" pitchFamily="34" charset="0"/>
              <a:cs typeface="Arial" panose="020B0604020202020204" pitchFamily="34" charset="0"/>
            </a:endParaRPr>
          </a:p>
          <a:p>
            <a:pPr algn="r"/>
            <a:r>
              <a:rPr lang="en-US" sz="1100" i="1" dirty="0">
                <a:solidFill>
                  <a:srgbClr val="2B8A85"/>
                </a:solidFill>
                <a:latin typeface="Arial" panose="020B0604020202020204" pitchFamily="34" charset="0"/>
                <a:cs typeface="Arial" panose="020B0604020202020204" pitchFamily="34" charset="0"/>
              </a:rPr>
              <a:t>Market Planning Division</a:t>
            </a:r>
          </a:p>
          <a:p>
            <a:pPr algn="r"/>
            <a:r>
              <a:rPr lang="en-IN" sz="1100" i="1" dirty="0">
                <a:solidFill>
                  <a:srgbClr val="2B8A85"/>
                </a:solidFill>
                <a:latin typeface="Arial" panose="020B0604020202020204" pitchFamily="34" charset="0"/>
                <a:cs typeface="Arial" panose="020B0604020202020204" pitchFamily="34" charset="0"/>
              </a:rPr>
              <a:t>Gujarat State Fertilizers and Chemicals </a:t>
            </a:r>
            <a:r>
              <a:rPr lang="en-US" sz="1100" i="1" dirty="0">
                <a:solidFill>
                  <a:srgbClr val="2B8A85"/>
                </a:solidFill>
                <a:latin typeface="Arial" panose="020B0604020202020204" pitchFamily="34" charset="0"/>
                <a:cs typeface="Arial" panose="020B0604020202020204" pitchFamily="34" charset="0"/>
              </a:rPr>
              <a:t>.</a:t>
            </a:r>
          </a:p>
          <a:p>
            <a:pPr>
              <a:lnSpc>
                <a:spcPct val="150000"/>
              </a:lnSpc>
              <a:spcBef>
                <a:spcPts val="525"/>
              </a:spcBef>
            </a:pPr>
            <a:endParaRPr lang="en-US" sz="800" i="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690500B-084D-40A4-99B0-E414F5B81984}"/>
              </a:ext>
            </a:extLst>
          </p:cNvPr>
          <p:cNvSpPr txBox="1"/>
          <p:nvPr/>
        </p:nvSpPr>
        <p:spPr>
          <a:xfrm>
            <a:off x="4800907" y="2843299"/>
            <a:ext cx="3753147" cy="913511"/>
          </a:xfrm>
          <a:prstGeom prst="rect">
            <a:avLst/>
          </a:prstGeom>
          <a:noFill/>
          <a:effectLst/>
        </p:spPr>
        <p:txBody>
          <a:bodyPr wrap="square" lIns="34290" rIns="34290" rtlCol="0">
            <a:noAutofit/>
          </a:bodyPr>
          <a:lstStyle/>
          <a:p>
            <a:pPr algn="r">
              <a:lnSpc>
                <a:spcPct val="150000"/>
              </a:lnSpc>
            </a:pPr>
            <a:r>
              <a:rPr lang="en-IN" sz="1100" i="1" dirty="0" err="1">
                <a:solidFill>
                  <a:schemeClr val="tx1">
                    <a:lumMod val="65000"/>
                    <a:lumOff val="35000"/>
                  </a:schemeClr>
                </a:solidFill>
                <a:latin typeface="Arial" panose="020B0604020202020204" pitchFamily="34" charset="0"/>
                <a:cs typeface="Arial" panose="020B0604020202020204" pitchFamily="34" charset="0"/>
              </a:rPr>
              <a:t>TechSci</a:t>
            </a:r>
            <a:r>
              <a:rPr lang="en-IN" sz="1100" i="1" dirty="0">
                <a:solidFill>
                  <a:schemeClr val="tx1">
                    <a:lumMod val="65000"/>
                    <a:lumOff val="35000"/>
                  </a:schemeClr>
                </a:solidFill>
                <a:latin typeface="Arial" panose="020B0604020202020204" pitchFamily="34" charset="0"/>
                <a:cs typeface="Arial" panose="020B0604020202020204" pitchFamily="34" charset="0"/>
              </a:rPr>
              <a:t> team quickly understood the research scope. The table of content was very much précised and pinpointed. Openness to adjust few additional scopes on an immediate basis highlights the flavour of relationship management. Mid-long business plan in the study was much helpful</a:t>
            </a:r>
          </a:p>
          <a:p>
            <a:pPr algn="r">
              <a:lnSpc>
                <a:spcPct val="150000"/>
              </a:lnSpc>
            </a:pPr>
            <a:endParaRPr lang="en-US" sz="1100" i="1" dirty="0">
              <a:solidFill>
                <a:srgbClr val="2B8A85"/>
              </a:solidFill>
              <a:latin typeface="Arial" panose="020B0604020202020204" pitchFamily="34" charset="0"/>
              <a:cs typeface="Arial" panose="020B0604020202020204" pitchFamily="34" charset="0"/>
            </a:endParaRPr>
          </a:p>
          <a:p>
            <a:pPr algn="r">
              <a:lnSpc>
                <a:spcPct val="150000"/>
              </a:lnSpc>
            </a:pPr>
            <a:r>
              <a:rPr lang="en-US" sz="1100" i="1" dirty="0">
                <a:solidFill>
                  <a:srgbClr val="2B8A85"/>
                </a:solidFill>
                <a:latin typeface="Arial" panose="020B0604020202020204" pitchFamily="34" charset="0"/>
                <a:cs typeface="Arial" panose="020B0604020202020204" pitchFamily="34" charset="0"/>
              </a:rPr>
              <a:t>Infromation Centre</a:t>
            </a:r>
          </a:p>
          <a:p>
            <a:pPr algn="r">
              <a:lnSpc>
                <a:spcPct val="150000"/>
              </a:lnSpc>
            </a:pPr>
            <a:r>
              <a:rPr lang="en-US" sz="1100" i="1" dirty="0">
                <a:solidFill>
                  <a:srgbClr val="2B8A85"/>
                </a:solidFill>
                <a:latin typeface="Arial" panose="020B0604020202020204" pitchFamily="34" charset="0"/>
                <a:cs typeface="Arial" panose="020B0604020202020204" pitchFamily="34" charset="0"/>
              </a:rPr>
              <a:t>Haifa Group</a:t>
            </a:r>
          </a:p>
          <a:p>
            <a:pPr algn="r"/>
            <a:endParaRPr lang="en-US" sz="800" i="1" dirty="0">
              <a:solidFill>
                <a:srgbClr val="2B8A85"/>
              </a:solidFill>
              <a:latin typeface="Arial" panose="020B0604020202020204" pitchFamily="34" charset="0"/>
              <a:cs typeface="Arial" panose="020B0604020202020204" pitchFamily="34" charset="0"/>
            </a:endParaRPr>
          </a:p>
          <a:p>
            <a:pPr algn="r">
              <a:lnSpc>
                <a:spcPct val="150000"/>
              </a:lnSpc>
              <a:spcBef>
                <a:spcPts val="525"/>
              </a:spcBef>
            </a:pPr>
            <a:endParaRPr lang="en-US" sz="800" i="1"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7D82BADC-5EFA-4ADB-AB7C-0533ACC18145}"/>
              </a:ext>
            </a:extLst>
          </p:cNvPr>
          <p:cNvCxnSpPr>
            <a:cxnSpLocks/>
          </p:cNvCxnSpPr>
          <p:nvPr/>
        </p:nvCxnSpPr>
        <p:spPr>
          <a:xfrm>
            <a:off x="4665258" y="1454077"/>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B86BB3-8934-4801-91DB-868680D90C8B}"/>
              </a:ext>
            </a:extLst>
          </p:cNvPr>
          <p:cNvSpPr/>
          <p:nvPr/>
        </p:nvSpPr>
        <p:spPr>
          <a:xfrm>
            <a:off x="179388" y="200580"/>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Testimonials</a:t>
            </a:r>
          </a:p>
        </p:txBody>
      </p:sp>
    </p:spTree>
    <p:extLst>
      <p:ext uri="{BB962C8B-B14F-4D97-AF65-F5344CB8AC3E}">
        <p14:creationId xmlns:p14="http://schemas.microsoft.com/office/powerpoint/2010/main" val="412480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A078-946B-4561-AA36-473CF6CC7EC8}"/>
              </a:ext>
            </a:extLst>
          </p:cNvPr>
          <p:cNvSpPr txBox="1">
            <a:spLocks/>
          </p:cNvSpPr>
          <p:nvPr/>
        </p:nvSpPr>
        <p:spPr>
          <a:xfrm>
            <a:off x="1071481" y="1101430"/>
            <a:ext cx="4254725" cy="392415"/>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nSpc>
                <a:spcPct val="90000"/>
              </a:lnSpc>
              <a:spcBef>
                <a:spcPct val="0"/>
              </a:spcBef>
            </a:pPr>
            <a:endParaRPr lang="en-US" sz="2100" b="0" spc="-113" dirty="0">
              <a:solidFill>
                <a:srgbClr val="0D3743"/>
              </a:solidFill>
              <a:latin typeface="Montserrat" panose="02000505000000020004" pitchFamily="2" charset="0"/>
              <a:cs typeface="+mj-cs"/>
            </a:endParaRPr>
          </a:p>
        </p:txBody>
      </p:sp>
      <p:pic>
        <p:nvPicPr>
          <p:cNvPr id="17" name="Picture 16">
            <a:extLst>
              <a:ext uri="{FF2B5EF4-FFF2-40B4-BE49-F238E27FC236}">
                <a16:creationId xmlns:a16="http://schemas.microsoft.com/office/drawing/2014/main" id="{C247809B-95C6-4D3D-BF3F-E893C78C28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134" y="4050509"/>
            <a:ext cx="850809" cy="1134412"/>
          </a:xfrm>
          <a:prstGeom prst="rect">
            <a:avLst/>
          </a:prstGeom>
          <a:ln w="127000"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8" name="Title 1">
            <a:extLst>
              <a:ext uri="{FF2B5EF4-FFF2-40B4-BE49-F238E27FC236}">
                <a16:creationId xmlns:a16="http://schemas.microsoft.com/office/drawing/2014/main" id="{697BEABC-173D-46FA-AF9E-032035EEEC37}"/>
              </a:ext>
            </a:extLst>
          </p:cNvPr>
          <p:cNvSpPr txBox="1">
            <a:spLocks/>
          </p:cNvSpPr>
          <p:nvPr/>
        </p:nvSpPr>
        <p:spPr>
          <a:xfrm>
            <a:off x="528588" y="5376842"/>
            <a:ext cx="1485900"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Best Market Research &amp; Management Consulting Service by Wafisilpa Entertainments</a:t>
            </a:r>
          </a:p>
        </p:txBody>
      </p:sp>
      <p:pic>
        <p:nvPicPr>
          <p:cNvPr id="19" name="Picture 18">
            <a:extLst>
              <a:ext uri="{FF2B5EF4-FFF2-40B4-BE49-F238E27FC236}">
                <a16:creationId xmlns:a16="http://schemas.microsoft.com/office/drawing/2014/main" id="{BCA19A33-D594-4503-9471-0D1A1090F5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2931506" y="2312403"/>
            <a:ext cx="1257300" cy="996640"/>
          </a:xfrm>
          <a:prstGeom prst="rect">
            <a:avLst/>
          </a:prstGeom>
          <a:ln w="127000"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21" name="Title 1">
            <a:extLst>
              <a:ext uri="{FF2B5EF4-FFF2-40B4-BE49-F238E27FC236}">
                <a16:creationId xmlns:a16="http://schemas.microsoft.com/office/drawing/2014/main" id="{5863B086-1DBA-4F47-8A6F-243B29201CDF}"/>
              </a:ext>
            </a:extLst>
          </p:cNvPr>
          <p:cNvSpPr txBox="1">
            <a:spLocks/>
          </p:cNvSpPr>
          <p:nvPr/>
        </p:nvSpPr>
        <p:spPr>
          <a:xfrm>
            <a:off x="732368" y="3518888"/>
            <a:ext cx="1194783"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Recognition &amp; Appreciation from WQIA</a:t>
            </a:r>
          </a:p>
        </p:txBody>
      </p:sp>
      <p:pic>
        <p:nvPicPr>
          <p:cNvPr id="22" name="Picture 21">
            <a:extLst>
              <a:ext uri="{FF2B5EF4-FFF2-40B4-BE49-F238E27FC236}">
                <a16:creationId xmlns:a16="http://schemas.microsoft.com/office/drawing/2014/main" id="{499D2861-8831-4342-AC12-662A167390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6133" y="2309130"/>
            <a:ext cx="951776" cy="1119870"/>
          </a:xfrm>
          <a:prstGeom prst="rect">
            <a:avLst/>
          </a:prstGeom>
        </p:spPr>
      </p:pic>
      <p:pic>
        <p:nvPicPr>
          <p:cNvPr id="23" name="Picture 22">
            <a:extLst>
              <a:ext uri="{FF2B5EF4-FFF2-40B4-BE49-F238E27FC236}">
                <a16:creationId xmlns:a16="http://schemas.microsoft.com/office/drawing/2014/main" id="{DB1604D0-8EEF-4A0F-91EC-60C9367C84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7143" y="2239663"/>
            <a:ext cx="1444198" cy="1092175"/>
          </a:xfrm>
          <a:prstGeom prst="rect">
            <a:avLst/>
          </a:prstGeom>
          <a:ln w="190500" cap="sq">
            <a:solidFill>
              <a:srgbClr val="C8C6BD"/>
            </a:solidFill>
            <a:prstDash val="solid"/>
            <a:miter lim="800000"/>
          </a:ln>
          <a:effectLst/>
          <a:scene3d>
            <a:camera prst="perspectiveFront" fov="5400000"/>
            <a:lightRig rig="threePt" dir="t">
              <a:rot lat="0" lon="0" rev="2100000"/>
            </a:lightRig>
          </a:scene3d>
          <a:sp3d extrusionH="25400">
            <a:bevelT w="304800" h="152400" prst="hardEdge"/>
            <a:extrusionClr>
              <a:srgbClr val="000000"/>
            </a:extrusionClr>
          </a:sp3d>
        </p:spPr>
      </p:pic>
      <p:sp>
        <p:nvSpPr>
          <p:cNvPr id="24" name="Title 1">
            <a:extLst>
              <a:ext uri="{FF2B5EF4-FFF2-40B4-BE49-F238E27FC236}">
                <a16:creationId xmlns:a16="http://schemas.microsoft.com/office/drawing/2014/main" id="{291BEEDE-6377-4D21-B887-B0273C266FF2}"/>
              </a:ext>
            </a:extLst>
          </p:cNvPr>
          <p:cNvSpPr txBox="1">
            <a:spLocks/>
          </p:cNvSpPr>
          <p:nvPr/>
        </p:nvSpPr>
        <p:spPr>
          <a:xfrm>
            <a:off x="5157143" y="3553094"/>
            <a:ext cx="1485900"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Award Certificate of Distinguished Innovation &amp; Research in Organic Sector By ASSOCHAM</a:t>
            </a:r>
          </a:p>
        </p:txBody>
      </p:sp>
      <p:pic>
        <p:nvPicPr>
          <p:cNvPr id="25" name="Picture 24">
            <a:extLst>
              <a:ext uri="{FF2B5EF4-FFF2-40B4-BE49-F238E27FC236}">
                <a16:creationId xmlns:a16="http://schemas.microsoft.com/office/drawing/2014/main" id="{C31447AB-4B08-45EC-82F5-982E25E2458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97916" y="4055728"/>
            <a:ext cx="1615679" cy="1143000"/>
          </a:xfrm>
          <a:prstGeom prst="rect">
            <a:avLst/>
          </a:prstGeom>
          <a:ln w="190500" cap="sq">
            <a:solidFill>
              <a:srgbClr val="C8C6BD"/>
            </a:solidFill>
            <a:prstDash val="solid"/>
            <a:miter lim="800000"/>
          </a:ln>
          <a:effectLst/>
          <a:scene3d>
            <a:camera prst="perspectiveFront" fov="5400000"/>
            <a:lightRig rig="threePt" dir="t">
              <a:rot lat="0" lon="0" rev="2100000"/>
            </a:lightRig>
          </a:scene3d>
          <a:sp3d extrusionH="25400">
            <a:bevelT w="304800" h="152400" prst="hardEdge"/>
            <a:extrusionClr>
              <a:srgbClr val="000000"/>
            </a:extrusionClr>
          </a:sp3d>
        </p:spPr>
      </p:pic>
      <p:sp>
        <p:nvSpPr>
          <p:cNvPr id="26" name="Title 1">
            <a:extLst>
              <a:ext uri="{FF2B5EF4-FFF2-40B4-BE49-F238E27FC236}">
                <a16:creationId xmlns:a16="http://schemas.microsoft.com/office/drawing/2014/main" id="{EA792293-D1D9-4F5B-AD4A-6F20D5607ECF}"/>
              </a:ext>
            </a:extLst>
          </p:cNvPr>
          <p:cNvSpPr txBox="1">
            <a:spLocks/>
          </p:cNvSpPr>
          <p:nvPr/>
        </p:nvSpPr>
        <p:spPr>
          <a:xfrm>
            <a:off x="2715059" y="5401244"/>
            <a:ext cx="1485900"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Certificate of Excellence By ASSOCHAM</a:t>
            </a:r>
          </a:p>
        </p:txBody>
      </p:sp>
      <p:sp>
        <p:nvSpPr>
          <p:cNvPr id="27" name="Title 1">
            <a:extLst>
              <a:ext uri="{FF2B5EF4-FFF2-40B4-BE49-F238E27FC236}">
                <a16:creationId xmlns:a16="http://schemas.microsoft.com/office/drawing/2014/main" id="{EF0DDEAF-D8C4-4AF4-9510-46B9CCA9B4F3}"/>
              </a:ext>
            </a:extLst>
          </p:cNvPr>
          <p:cNvSpPr txBox="1">
            <a:spLocks/>
          </p:cNvSpPr>
          <p:nvPr/>
        </p:nvSpPr>
        <p:spPr>
          <a:xfrm>
            <a:off x="2962765" y="3516065"/>
            <a:ext cx="1194783" cy="512694"/>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Recognition - Top 10 Market Research Company in India by Silicon India</a:t>
            </a:r>
          </a:p>
        </p:txBody>
      </p:sp>
      <p:pic>
        <p:nvPicPr>
          <p:cNvPr id="28" name="Picture 27">
            <a:extLst>
              <a:ext uri="{FF2B5EF4-FFF2-40B4-BE49-F238E27FC236}">
                <a16:creationId xmlns:a16="http://schemas.microsoft.com/office/drawing/2014/main" id="{3172318B-8697-4007-90C6-8A852C0B2293}"/>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7029" t="83552" r="23629" b="5700"/>
          <a:stretch/>
        </p:blipFill>
        <p:spPr>
          <a:xfrm>
            <a:off x="6906193" y="4141432"/>
            <a:ext cx="1709219" cy="1350201"/>
          </a:xfrm>
          <a:prstGeom prst="rect">
            <a:avLst/>
          </a:prstGeom>
        </p:spPr>
      </p:pic>
      <p:sp>
        <p:nvSpPr>
          <p:cNvPr id="29" name="Title 1">
            <a:extLst>
              <a:ext uri="{FF2B5EF4-FFF2-40B4-BE49-F238E27FC236}">
                <a16:creationId xmlns:a16="http://schemas.microsoft.com/office/drawing/2014/main" id="{C8C5B42D-AAC3-4613-B39E-3E86BF9022EC}"/>
              </a:ext>
            </a:extLst>
          </p:cNvPr>
          <p:cNvSpPr txBox="1">
            <a:spLocks/>
          </p:cNvSpPr>
          <p:nvPr/>
        </p:nvSpPr>
        <p:spPr>
          <a:xfrm>
            <a:off x="7330827" y="3554433"/>
            <a:ext cx="1115070"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Business-to-Business Research Award by ABP News </a:t>
            </a:r>
          </a:p>
        </p:txBody>
      </p:sp>
      <p:sp>
        <p:nvSpPr>
          <p:cNvPr id="30" name="Title 1">
            <a:extLst>
              <a:ext uri="{FF2B5EF4-FFF2-40B4-BE49-F238E27FC236}">
                <a16:creationId xmlns:a16="http://schemas.microsoft.com/office/drawing/2014/main" id="{AEDDB9FB-A667-471A-A54D-2838EFFF8EB7}"/>
              </a:ext>
            </a:extLst>
          </p:cNvPr>
          <p:cNvSpPr txBox="1">
            <a:spLocks/>
          </p:cNvSpPr>
          <p:nvPr/>
        </p:nvSpPr>
        <p:spPr>
          <a:xfrm>
            <a:off x="5191164" y="5401244"/>
            <a:ext cx="1115070" cy="289743"/>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gn="ctr"/>
            <a:r>
              <a:rPr lang="en-US" sz="788" b="0" dirty="0">
                <a:solidFill>
                  <a:schemeClr val="bg2">
                    <a:lumMod val="25000"/>
                  </a:schemeClr>
                </a:solidFill>
                <a:latin typeface="Neue Haas Grotesk Display Std 75"/>
                <a:ea typeface="Verdana" panose="020B0604030504040204" pitchFamily="34" charset="0"/>
                <a:cs typeface="Verdana" panose="020B0604030504040204" pitchFamily="34" charset="0"/>
              </a:rPr>
              <a:t>Application of Research Award by ABP News </a:t>
            </a:r>
          </a:p>
        </p:txBody>
      </p:sp>
      <p:pic>
        <p:nvPicPr>
          <p:cNvPr id="31" name="Picture 30">
            <a:extLst>
              <a:ext uri="{FF2B5EF4-FFF2-40B4-BE49-F238E27FC236}">
                <a16:creationId xmlns:a16="http://schemas.microsoft.com/office/drawing/2014/main" id="{EC798419-82F0-4CC9-A606-7278FC6F6B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5165464" y="4196318"/>
            <a:ext cx="1166470" cy="8748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2" name="Picture 31">
            <a:extLst>
              <a:ext uri="{FF2B5EF4-FFF2-40B4-BE49-F238E27FC236}">
                <a16:creationId xmlns:a16="http://schemas.microsoft.com/office/drawing/2014/main" id="{E280E9F1-F2C2-49B2-B4E8-981696BC875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5400000">
            <a:off x="7317980" y="2351951"/>
            <a:ext cx="1119870" cy="83990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8" name="Rectangle 37">
            <a:extLst>
              <a:ext uri="{FF2B5EF4-FFF2-40B4-BE49-F238E27FC236}">
                <a16:creationId xmlns:a16="http://schemas.microsoft.com/office/drawing/2014/main" id="{E989D3A1-0F7C-470C-8D9C-ED18DECDAFB4}"/>
              </a:ext>
            </a:extLst>
          </p:cNvPr>
          <p:cNvSpPr/>
          <p:nvPr/>
        </p:nvSpPr>
        <p:spPr>
          <a:xfrm>
            <a:off x="152083" y="189034"/>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Awards &amp; Recognitions</a:t>
            </a:r>
          </a:p>
        </p:txBody>
      </p:sp>
    </p:spTree>
    <p:extLst>
      <p:ext uri="{BB962C8B-B14F-4D97-AF65-F5344CB8AC3E}">
        <p14:creationId xmlns:p14="http://schemas.microsoft.com/office/powerpoint/2010/main" val="389452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8B02E-6B74-4067-896D-453ABFA3080A}"/>
              </a:ext>
            </a:extLst>
          </p:cNvPr>
          <p:cNvGrpSpPr/>
          <p:nvPr/>
        </p:nvGrpSpPr>
        <p:grpSpPr>
          <a:xfrm>
            <a:off x="613591" y="2375685"/>
            <a:ext cx="5713580" cy="3275460"/>
            <a:chOff x="609600" y="1919264"/>
            <a:chExt cx="7074989" cy="4434233"/>
          </a:xfrm>
        </p:grpSpPr>
        <p:pic>
          <p:nvPicPr>
            <p:cNvPr id="3" name="Picture 2">
              <a:extLst>
                <a:ext uri="{FF2B5EF4-FFF2-40B4-BE49-F238E27FC236}">
                  <a16:creationId xmlns:a16="http://schemas.microsoft.com/office/drawing/2014/main" id="{12985E1F-3F90-45E3-888D-ACB38A7C7C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521578">
              <a:off x="3256997" y="3933700"/>
              <a:ext cx="1766455" cy="2286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5C8ACE8-AEAB-4A25-83D8-5D7CFE7279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21084413">
              <a:off x="609600" y="1989934"/>
              <a:ext cx="2298228" cy="318210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A4E31A2-E3C1-4B8B-9ECD-7477891834CD}"/>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rot="19859019">
              <a:off x="896804" y="3349157"/>
              <a:ext cx="1192601" cy="30043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C1B116C-831E-4A60-ABF8-7FB42B053F7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53332" y="2147350"/>
              <a:ext cx="1487985" cy="18626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60F4994-56E9-4488-980D-22E57168BC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82717">
              <a:off x="4386515" y="4306252"/>
              <a:ext cx="1541775" cy="199523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0F74CBA-C71B-42C9-BECE-A223AC7A98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715869">
              <a:off x="4578616" y="2194640"/>
              <a:ext cx="1765040" cy="228417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6E32097-750F-4E1E-805E-D4B798941A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297443">
              <a:off x="5940080" y="1919264"/>
              <a:ext cx="1647724" cy="213234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7CFC236-2608-4755-9063-E375E4FF7F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262214">
              <a:off x="5919855" y="3920471"/>
              <a:ext cx="1764734" cy="228377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25A5463-1BC6-4739-94FB-245F79D903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692066">
              <a:off x="1842461" y="3253408"/>
              <a:ext cx="2057400" cy="3068664"/>
            </a:xfrm>
            <a:prstGeom prst="rect">
              <a:avLst/>
            </a:prstGeom>
            <a:ln>
              <a:noFill/>
            </a:ln>
            <a:effectLst>
              <a:outerShdw blurRad="292100" dist="139700" dir="2700000" algn="tl" rotWithShape="0">
                <a:srgbClr val="333333">
                  <a:alpha val="65000"/>
                </a:srgbClr>
              </a:outerShdw>
            </a:effectLst>
          </p:spPr>
        </p:pic>
      </p:grpSp>
      <p:sp>
        <p:nvSpPr>
          <p:cNvPr id="13" name="Rectangle 12">
            <a:extLst>
              <a:ext uri="{FF2B5EF4-FFF2-40B4-BE49-F238E27FC236}">
                <a16:creationId xmlns:a16="http://schemas.microsoft.com/office/drawing/2014/main" id="{91EBC22B-CD41-4171-BFA0-716095A8BA6F}"/>
              </a:ext>
            </a:extLst>
          </p:cNvPr>
          <p:cNvSpPr/>
          <p:nvPr/>
        </p:nvSpPr>
        <p:spPr>
          <a:xfrm>
            <a:off x="341913" y="1624494"/>
            <a:ext cx="3743924" cy="646331"/>
          </a:xfrm>
          <a:prstGeom prst="rect">
            <a:avLst/>
          </a:prstGeom>
        </p:spPr>
        <p:txBody>
          <a:bodyPr wrap="square">
            <a:spAutoFit/>
          </a:bodyPr>
          <a:lstStyle/>
          <a:p>
            <a:r>
              <a:rPr lang="en-US" sz="1200" b="1" dirty="0">
                <a:solidFill>
                  <a:schemeClr val="bg2">
                    <a:lumMod val="25000"/>
                  </a:schemeClr>
                </a:solidFill>
                <a:latin typeface="Neue Haas Grotesk Display Std 75"/>
              </a:rPr>
              <a:t>Our research findings have been widely covered by most prestigious and credible media houses across the world. </a:t>
            </a:r>
          </a:p>
        </p:txBody>
      </p:sp>
      <p:sp>
        <p:nvSpPr>
          <p:cNvPr id="18" name="Title 1">
            <a:extLst>
              <a:ext uri="{FF2B5EF4-FFF2-40B4-BE49-F238E27FC236}">
                <a16:creationId xmlns:a16="http://schemas.microsoft.com/office/drawing/2014/main" id="{CB8F0CEA-55AF-4355-A88B-95F68C446DC5}"/>
              </a:ext>
            </a:extLst>
          </p:cNvPr>
          <p:cNvSpPr txBox="1">
            <a:spLocks/>
          </p:cNvSpPr>
          <p:nvPr/>
        </p:nvSpPr>
        <p:spPr>
          <a:xfrm>
            <a:off x="841034" y="-1106305"/>
            <a:ext cx="4254725" cy="392415"/>
          </a:xfrm>
          <a:prstGeom prst="rect">
            <a:avLst/>
          </a:prstGeom>
        </p:spPr>
        <p:txBody>
          <a:bodyPr lIns="0" tIns="0" rIns="0" bIns="0"/>
          <a:lstStyle>
            <a:lvl1pPr algn="l" defTabSz="914400" rtl="0" eaLnBrk="1" latinLnBrk="0" hangingPunct="1">
              <a:lnSpc>
                <a:spcPct val="85000"/>
              </a:lnSpc>
              <a:spcBef>
                <a:spcPts val="0"/>
              </a:spcBef>
              <a:spcAft>
                <a:spcPts val="600"/>
              </a:spcAft>
              <a:buNone/>
              <a:defRPr sz="3000" b="1" i="0" u="none" kern="1200">
                <a:solidFill>
                  <a:schemeClr val="tx1">
                    <a:lumMod val="50000"/>
                    <a:lumOff val="50000"/>
                  </a:schemeClr>
                </a:solidFill>
                <a:latin typeface="Arial"/>
                <a:ea typeface="+mj-ea"/>
                <a:cs typeface="Arial"/>
              </a:defRPr>
            </a:lvl1pPr>
          </a:lstStyle>
          <a:p>
            <a:pPr>
              <a:lnSpc>
                <a:spcPct val="90000"/>
              </a:lnSpc>
              <a:spcBef>
                <a:spcPct val="0"/>
              </a:spcBef>
            </a:pPr>
            <a:endParaRPr lang="en-US" sz="2100" b="0" spc="-113" dirty="0">
              <a:solidFill>
                <a:srgbClr val="0D3743"/>
              </a:solidFill>
              <a:latin typeface="Montserrat" panose="02000505000000020004" pitchFamily="2" charset="0"/>
              <a:cs typeface="+mj-cs"/>
            </a:endParaRPr>
          </a:p>
        </p:txBody>
      </p:sp>
      <p:pic>
        <p:nvPicPr>
          <p:cNvPr id="22" name="Picture 2" descr="The Economic Times">
            <a:extLst>
              <a:ext uri="{FF2B5EF4-FFF2-40B4-BE49-F238E27FC236}">
                <a16:creationId xmlns:a16="http://schemas.microsoft.com/office/drawing/2014/main" id="{3DFAFA70-13B6-44EC-AC27-67269566A3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2377" y="3540457"/>
            <a:ext cx="1618032" cy="1470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lated image">
            <a:extLst>
              <a:ext uri="{FF2B5EF4-FFF2-40B4-BE49-F238E27FC236}">
                <a16:creationId xmlns:a16="http://schemas.microsoft.com/office/drawing/2014/main" id="{86B6F62D-3559-47F7-A464-6A922A21A5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1754" y="3769057"/>
            <a:ext cx="856556" cy="6852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nbc">
            <a:extLst>
              <a:ext uri="{FF2B5EF4-FFF2-40B4-BE49-F238E27FC236}">
                <a16:creationId xmlns:a16="http://schemas.microsoft.com/office/drawing/2014/main" id="{366C962F-CE9A-4517-98B7-A5C1C640D2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0073" y="1997407"/>
            <a:ext cx="702641" cy="5225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bloomberg logo orange">
            <a:extLst>
              <a:ext uri="{FF2B5EF4-FFF2-40B4-BE49-F238E27FC236}">
                <a16:creationId xmlns:a16="http://schemas.microsoft.com/office/drawing/2014/main" id="{2ED6F52C-255E-4E50-A12A-9EA9D5C34B9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40632" y="2683207"/>
            <a:ext cx="1257300" cy="2527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reuters">
            <a:extLst>
              <a:ext uri="{FF2B5EF4-FFF2-40B4-BE49-F238E27FC236}">
                <a16:creationId xmlns:a16="http://schemas.microsoft.com/office/drawing/2014/main" id="{9298DC27-2B53-465B-8675-D255F5B59C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80708" y="2911807"/>
            <a:ext cx="1377149" cy="60337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business world logo">
            <a:extLst>
              <a:ext uri="{FF2B5EF4-FFF2-40B4-BE49-F238E27FC236}">
                <a16:creationId xmlns:a16="http://schemas.microsoft.com/office/drawing/2014/main" id="{C7FBACA1-11AB-4C0A-AA1E-3E28F8654FDD}"/>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30929" b="34436"/>
          <a:stretch/>
        </p:blipFill>
        <p:spPr bwMode="auto">
          <a:xfrm>
            <a:off x="7224739" y="4519483"/>
            <a:ext cx="1190558" cy="2226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forbes logo">
            <a:extLst>
              <a:ext uri="{FF2B5EF4-FFF2-40B4-BE49-F238E27FC236}">
                <a16:creationId xmlns:a16="http://schemas.microsoft.com/office/drawing/2014/main" id="{F1307A12-A8F6-4D9C-86C1-19D9F80919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52400" y="4966863"/>
            <a:ext cx="664505" cy="1737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Image result for fortune logo">
            <a:extLst>
              <a:ext uri="{FF2B5EF4-FFF2-40B4-BE49-F238E27FC236}">
                <a16:creationId xmlns:a16="http://schemas.microsoft.com/office/drawing/2014/main" id="{910F4732-66B5-458D-B5C7-C61394CF93D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05122" y="5369787"/>
            <a:ext cx="923188" cy="164984"/>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A02ED714-807E-475E-9A93-D01579B6874E}"/>
              </a:ext>
            </a:extLst>
          </p:cNvPr>
          <p:cNvSpPr/>
          <p:nvPr/>
        </p:nvSpPr>
        <p:spPr>
          <a:xfrm>
            <a:off x="179388" y="191307"/>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Media Coverage</a:t>
            </a:r>
          </a:p>
        </p:txBody>
      </p:sp>
    </p:spTree>
    <p:extLst>
      <p:ext uri="{BB962C8B-B14F-4D97-AF65-F5344CB8AC3E}">
        <p14:creationId xmlns:p14="http://schemas.microsoft.com/office/powerpoint/2010/main" val="2998534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FFF882-84EE-4EFC-A5A1-1296D5F7AEBD}"/>
              </a:ext>
            </a:extLst>
          </p:cNvPr>
          <p:cNvSpPr/>
          <p:nvPr/>
        </p:nvSpPr>
        <p:spPr>
          <a:xfrm>
            <a:off x="-32866" y="857250"/>
            <a:ext cx="9176866" cy="5143500"/>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212A8238-7B56-4998-B37D-2F65ED998F8F}"/>
              </a:ext>
            </a:extLst>
          </p:cNvPr>
          <p:cNvSpPr txBox="1">
            <a:spLocks/>
          </p:cNvSpPr>
          <p:nvPr/>
        </p:nvSpPr>
        <p:spPr>
          <a:xfrm>
            <a:off x="331952" y="140853"/>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500" b="1" dirty="0">
                <a:solidFill>
                  <a:schemeClr val="tx1">
                    <a:lumMod val="95000"/>
                    <a:lumOff val="5000"/>
                  </a:schemeClr>
                </a:solidFill>
                <a:latin typeface="+mn-lt"/>
                <a:ea typeface="Verdana" panose="020B0604030504040204" pitchFamily="34" charset="0"/>
                <a:cs typeface="Arial" panose="020B0604020202020204" pitchFamily="34" charset="0"/>
              </a:rPr>
              <a:t>CONTACT US</a:t>
            </a:r>
          </a:p>
        </p:txBody>
      </p:sp>
      <p:sp>
        <p:nvSpPr>
          <p:cNvPr id="9" name="TextBox 8">
            <a:extLst>
              <a:ext uri="{FF2B5EF4-FFF2-40B4-BE49-F238E27FC236}">
                <a16:creationId xmlns:a16="http://schemas.microsoft.com/office/drawing/2014/main" id="{4CF5E16D-C2C4-49ED-95A1-04BB30FD7393}"/>
              </a:ext>
            </a:extLst>
          </p:cNvPr>
          <p:cNvSpPr txBox="1"/>
          <p:nvPr/>
        </p:nvSpPr>
        <p:spPr>
          <a:xfrm>
            <a:off x="555864" y="1818297"/>
            <a:ext cx="1885950" cy="698589"/>
          </a:xfrm>
          <a:prstGeom prst="rect">
            <a:avLst/>
          </a:prstGeom>
          <a:solidFill>
            <a:schemeClr val="bg1"/>
          </a:solidFill>
        </p:spPr>
        <p:txBody>
          <a:bodyPr wrap="square" rtlCol="0">
            <a:spAutoFit/>
          </a:bodyPr>
          <a:lstStyle/>
          <a:p>
            <a:pPr algn="ctr">
              <a:defRPr/>
            </a:pPr>
            <a:r>
              <a:rPr lang="en-US" sz="788" kern="0" dirty="0">
                <a:latin typeface="Neue Haas Grotesk Display Std 75"/>
                <a:ea typeface="Verdana" panose="020B0604030504040204" pitchFamily="34" charset="0"/>
                <a:cs typeface="Verdana" panose="020B0604030504040204" pitchFamily="34" charset="0"/>
              </a:rPr>
              <a:t>North America</a:t>
            </a:r>
          </a:p>
          <a:p>
            <a:pPr algn="ctr">
              <a:defRPr/>
            </a:pPr>
            <a:r>
              <a:rPr lang="en-US" sz="788" kern="0" dirty="0" err="1">
                <a:latin typeface="Neue Haas Grotesk Display Std 75"/>
                <a:ea typeface="Verdana" panose="020B0604030504040204" pitchFamily="34" charset="0"/>
                <a:cs typeface="Verdana" panose="020B0604030504040204" pitchFamily="34" charset="0"/>
              </a:rPr>
              <a:t>TechSci</a:t>
            </a:r>
            <a:r>
              <a:rPr lang="en-US" sz="788" kern="0" dirty="0">
                <a:latin typeface="Neue Haas Grotesk Display Std 75"/>
                <a:ea typeface="Verdana" panose="020B0604030504040204" pitchFamily="34" charset="0"/>
                <a:cs typeface="Verdana" panose="020B0604030504040204" pitchFamily="34" charset="0"/>
              </a:rPr>
              <a:t> Research LLC</a:t>
            </a:r>
          </a:p>
          <a:p>
            <a:pPr algn="ctr">
              <a:defRPr/>
            </a:pPr>
            <a:r>
              <a:rPr lang="en-US" sz="788" kern="0" dirty="0">
                <a:latin typeface="Neue Haas Grotesk Display Std 75"/>
                <a:ea typeface="Verdana" panose="020B0604030504040204" pitchFamily="34" charset="0"/>
                <a:cs typeface="Verdana" panose="020B0604030504040204" pitchFamily="34" charset="0"/>
              </a:rPr>
              <a:t>708 3RD Avenue, 6th Floor, </a:t>
            </a:r>
            <a:br>
              <a:rPr lang="en-US" sz="788" kern="0" dirty="0">
                <a:latin typeface="Neue Haas Grotesk Display Std 75"/>
                <a:ea typeface="Verdana" panose="020B0604030504040204" pitchFamily="34" charset="0"/>
                <a:cs typeface="Verdana" panose="020B0604030504040204" pitchFamily="34" charset="0"/>
              </a:rPr>
            </a:br>
            <a:r>
              <a:rPr lang="en-US" sz="788" kern="0" dirty="0">
                <a:latin typeface="Neue Haas Grotesk Display Std 75"/>
                <a:ea typeface="Verdana" panose="020B0604030504040204" pitchFamily="34" charset="0"/>
                <a:cs typeface="Verdana" panose="020B0604030504040204" pitchFamily="34" charset="0"/>
              </a:rPr>
              <a:t>New York, NY United States 10017</a:t>
            </a:r>
          </a:p>
          <a:p>
            <a:pPr algn="ctr">
              <a:defRPr/>
            </a:pPr>
            <a:r>
              <a:rPr lang="en-US" sz="788" b="1" kern="0" dirty="0">
                <a:latin typeface="Neue Haas Grotesk Display Std 75"/>
                <a:ea typeface="Verdana" panose="020B0604030504040204" pitchFamily="34" charset="0"/>
                <a:cs typeface="Verdana" panose="020B0604030504040204" pitchFamily="34" charset="0"/>
              </a:rPr>
              <a:t>Tel</a:t>
            </a:r>
            <a:r>
              <a:rPr lang="en-US" sz="788" kern="0" dirty="0">
                <a:latin typeface="Neue Haas Grotesk Display Std 75"/>
                <a:ea typeface="Verdana" panose="020B0604030504040204" pitchFamily="34" charset="0"/>
                <a:cs typeface="Verdana" panose="020B0604030504040204" pitchFamily="34" charset="0"/>
              </a:rPr>
              <a:t>: +1- 646- 360-1656    </a:t>
            </a:r>
          </a:p>
        </p:txBody>
      </p:sp>
      <p:sp>
        <p:nvSpPr>
          <p:cNvPr id="10" name="TextBox 9">
            <a:extLst>
              <a:ext uri="{FF2B5EF4-FFF2-40B4-BE49-F238E27FC236}">
                <a16:creationId xmlns:a16="http://schemas.microsoft.com/office/drawing/2014/main" id="{E5FF6F8D-A9DF-41BD-8030-FA5CDB3F0E6B}"/>
              </a:ext>
            </a:extLst>
          </p:cNvPr>
          <p:cNvSpPr txBox="1"/>
          <p:nvPr/>
        </p:nvSpPr>
        <p:spPr>
          <a:xfrm>
            <a:off x="2660519" y="1867188"/>
            <a:ext cx="1885950" cy="698589"/>
          </a:xfrm>
          <a:prstGeom prst="rect">
            <a:avLst/>
          </a:prstGeom>
          <a:solidFill>
            <a:schemeClr val="bg1"/>
          </a:solidFill>
        </p:spPr>
        <p:txBody>
          <a:bodyPr wrap="square" rtlCol="0" anchor="ctr">
            <a:spAutoFit/>
          </a:bodyPr>
          <a:lstStyle/>
          <a:p>
            <a:pPr algn="ctr">
              <a:defRPr/>
            </a:pPr>
            <a:r>
              <a:rPr lang="en-US" sz="788" kern="0" dirty="0">
                <a:latin typeface="Neue Haas Grotesk Display Std 75"/>
                <a:ea typeface="Verdana" panose="020B0604030504040204" pitchFamily="34" charset="0"/>
                <a:cs typeface="Verdana" panose="020B0604030504040204" pitchFamily="34" charset="0"/>
              </a:rPr>
              <a:t>Europe</a:t>
            </a:r>
          </a:p>
          <a:p>
            <a:pPr algn="ctr">
              <a:defRPr/>
            </a:pPr>
            <a:r>
              <a:rPr lang="en-US" sz="788" kern="0" dirty="0" err="1">
                <a:latin typeface="Neue Haas Grotesk Display Std 75"/>
                <a:ea typeface="Verdana" panose="020B0604030504040204" pitchFamily="34" charset="0"/>
                <a:cs typeface="Verdana" panose="020B0604030504040204" pitchFamily="34" charset="0"/>
              </a:rPr>
              <a:t>TechSci</a:t>
            </a:r>
            <a:r>
              <a:rPr lang="en-US" sz="788" kern="0" dirty="0">
                <a:latin typeface="Neue Haas Grotesk Display Std 75"/>
                <a:ea typeface="Verdana" panose="020B0604030504040204" pitchFamily="34" charset="0"/>
                <a:cs typeface="Verdana" panose="020B0604030504040204" pitchFamily="34" charset="0"/>
              </a:rPr>
              <a:t> Research</a:t>
            </a:r>
          </a:p>
          <a:p>
            <a:pPr algn="ctr">
              <a:defRPr/>
            </a:pPr>
            <a:r>
              <a:rPr lang="en-US" sz="788" kern="0" dirty="0">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latin typeface="Neue Haas Grotesk Display Std 75"/>
                <a:ea typeface="Verdana" panose="020B0604030504040204" pitchFamily="34" charset="0"/>
                <a:cs typeface="Verdana" panose="020B0604030504040204" pitchFamily="34" charset="0"/>
              </a:rPr>
              <a:t>United Kingdom</a:t>
            </a:r>
          </a:p>
        </p:txBody>
      </p:sp>
      <p:sp>
        <p:nvSpPr>
          <p:cNvPr id="11" name="TextBox 10">
            <a:extLst>
              <a:ext uri="{FF2B5EF4-FFF2-40B4-BE49-F238E27FC236}">
                <a16:creationId xmlns:a16="http://schemas.microsoft.com/office/drawing/2014/main" id="{DFCD658D-7C14-4AC6-947C-9B8D24BBCEAE}"/>
              </a:ext>
            </a:extLst>
          </p:cNvPr>
          <p:cNvSpPr txBox="1"/>
          <p:nvPr/>
        </p:nvSpPr>
        <p:spPr>
          <a:xfrm>
            <a:off x="4775337" y="1867188"/>
            <a:ext cx="1885950" cy="698589"/>
          </a:xfrm>
          <a:prstGeom prst="rect">
            <a:avLst/>
          </a:prstGeom>
          <a:solidFill>
            <a:schemeClr val="bg1"/>
          </a:solidFill>
        </p:spPr>
        <p:txBody>
          <a:bodyPr wrap="square" rtlCol="0" anchor="ctr">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Asia-Pacific</a:t>
            </a:r>
          </a:p>
          <a:p>
            <a:pPr algn="ctr">
              <a:defRPr/>
            </a:pPr>
            <a:r>
              <a:rPr lang="en-US" sz="788" kern="0" dirty="0" err="1">
                <a:latin typeface="Neue Haas Grotesk Display Std 75"/>
                <a:ea typeface="Verdana" panose="020B0604030504040204" pitchFamily="34" charset="0"/>
                <a:cs typeface="Verdana" panose="020B0604030504040204" pitchFamily="34" charset="0"/>
              </a:rPr>
              <a:t>TechSci</a:t>
            </a:r>
            <a:r>
              <a:rPr lang="en-US" sz="788" kern="0" dirty="0">
                <a:latin typeface="Neue Haas Grotesk Display Std 75"/>
                <a:ea typeface="Verdana" panose="020B0604030504040204" pitchFamily="34" charset="0"/>
                <a:cs typeface="Verdana" panose="020B0604030504040204" pitchFamily="34" charset="0"/>
              </a:rPr>
              <a:t> Research Pvt. Ltd.</a:t>
            </a:r>
          </a:p>
          <a:p>
            <a:pPr algn="ctr">
              <a:defRPr/>
            </a:pPr>
            <a:r>
              <a:rPr lang="en-US" sz="788" kern="0" dirty="0">
                <a:latin typeface="Neue Haas Grotesk Display Std 75"/>
                <a:ea typeface="Verdana" panose="020B0604030504040204" pitchFamily="34" charset="0"/>
                <a:cs typeface="Verdana" panose="020B0604030504040204" pitchFamily="34" charset="0"/>
              </a:rPr>
              <a:t>B-44, Sector -57, Noida, National Capital Region, UP, India 201301</a:t>
            </a:r>
          </a:p>
          <a:p>
            <a:pPr algn="ctr">
              <a:defRPr/>
            </a:pPr>
            <a:r>
              <a:rPr lang="en-US" sz="788" kern="0" dirty="0">
                <a:latin typeface="Neue Haas Grotesk Display Std 75"/>
                <a:ea typeface="Verdana" panose="020B0604030504040204" pitchFamily="34" charset="0"/>
                <a:cs typeface="Verdana" panose="020B0604030504040204" pitchFamily="34" charset="0"/>
              </a:rPr>
              <a:t>Tel: +91-120-4523900  </a:t>
            </a:r>
          </a:p>
        </p:txBody>
      </p:sp>
      <p:sp>
        <p:nvSpPr>
          <p:cNvPr id="22" name="TextBox 21">
            <a:extLst>
              <a:ext uri="{FF2B5EF4-FFF2-40B4-BE49-F238E27FC236}">
                <a16:creationId xmlns:a16="http://schemas.microsoft.com/office/drawing/2014/main" id="{211FC4AE-9E46-4337-A2E4-547AACA13C6C}"/>
              </a:ext>
            </a:extLst>
          </p:cNvPr>
          <p:cNvSpPr txBox="1"/>
          <p:nvPr/>
        </p:nvSpPr>
        <p:spPr>
          <a:xfrm>
            <a:off x="6907280" y="1818297"/>
            <a:ext cx="1885950" cy="698589"/>
          </a:xfrm>
          <a:prstGeom prst="rect">
            <a:avLst/>
          </a:prstGeom>
          <a:solidFill>
            <a:schemeClr val="bg1"/>
          </a:solidFill>
        </p:spPr>
        <p:txBody>
          <a:bodyPr wrap="square" rtlCol="0">
            <a:spAutoFit/>
          </a:bodyPr>
          <a:lstStyle/>
          <a:p>
            <a:pPr algn="ctr">
              <a:defRPr/>
            </a:pPr>
            <a:r>
              <a:rPr lang="en-US" sz="788" kern="0" dirty="0">
                <a:latin typeface="Neue Haas Grotesk Display Std 75"/>
                <a:ea typeface="Verdana" panose="020B0604030504040204" pitchFamily="34" charset="0"/>
                <a:cs typeface="Verdana" panose="020B0604030504040204" pitchFamily="34" charset="0"/>
              </a:rPr>
              <a:t>Asia-Pacific</a:t>
            </a:r>
          </a:p>
          <a:p>
            <a:pPr algn="ctr">
              <a:defRPr/>
            </a:pPr>
            <a:r>
              <a:rPr lang="en-US" sz="788" kern="0" dirty="0" err="1">
                <a:latin typeface="Neue Haas Grotesk Display Std 75"/>
                <a:ea typeface="Verdana" panose="020B0604030504040204" pitchFamily="34" charset="0"/>
                <a:cs typeface="Verdana" panose="020B0604030504040204" pitchFamily="34" charset="0"/>
              </a:rPr>
              <a:t>TechSci</a:t>
            </a:r>
            <a:r>
              <a:rPr lang="en-US" sz="788" kern="0" dirty="0">
                <a:latin typeface="Neue Haas Grotesk Display Std 75"/>
                <a:ea typeface="Verdana" panose="020B0604030504040204" pitchFamily="34" charset="0"/>
                <a:cs typeface="Verdana" panose="020B0604030504040204" pitchFamily="34" charset="0"/>
              </a:rPr>
              <a:t> Research </a:t>
            </a:r>
          </a:p>
          <a:p>
            <a:pPr algn="ctr">
              <a:defRPr/>
            </a:pPr>
            <a:r>
              <a:rPr lang="en-US" sz="788" kern="0" dirty="0">
                <a:latin typeface="Neue Haas Grotesk Display Std 75"/>
                <a:ea typeface="Verdana" panose="020B0604030504040204" pitchFamily="34" charset="0"/>
                <a:cs typeface="Verdana" panose="020B0604030504040204" pitchFamily="34" charset="0"/>
              </a:rPr>
              <a:t>A 404, Trade Square, Saki Naka,</a:t>
            </a:r>
          </a:p>
          <a:p>
            <a:pPr algn="ctr">
              <a:defRPr/>
            </a:pPr>
            <a:r>
              <a:rPr lang="en-US" sz="788" kern="0" dirty="0">
                <a:latin typeface="Neue Haas Grotesk Display Std 75"/>
                <a:ea typeface="Verdana" panose="020B0604030504040204" pitchFamily="34" charset="0"/>
                <a:cs typeface="Verdana" panose="020B0604030504040204" pitchFamily="34" charset="0"/>
              </a:rPr>
              <a:t>Andheri East Mumbai, India</a:t>
            </a:r>
          </a:p>
          <a:p>
            <a:pPr algn="ctr">
              <a:defRPr/>
            </a:pPr>
            <a:r>
              <a:rPr lang="en-US" sz="788" kern="0" dirty="0">
                <a:latin typeface="Neue Haas Grotesk Display Std 75"/>
                <a:ea typeface="Verdana" panose="020B0604030504040204" pitchFamily="34" charset="0"/>
                <a:cs typeface="Verdana" panose="020B0604030504040204" pitchFamily="34" charset="0"/>
              </a:rPr>
              <a:t>Tel: +91-9315563377 </a:t>
            </a:r>
          </a:p>
        </p:txBody>
      </p:sp>
      <p:sp>
        <p:nvSpPr>
          <p:cNvPr id="23" name="Title 10">
            <a:extLst>
              <a:ext uri="{FF2B5EF4-FFF2-40B4-BE49-F238E27FC236}">
                <a16:creationId xmlns:a16="http://schemas.microsoft.com/office/drawing/2014/main" id="{B42975AD-CC79-4A28-8EC1-DD72DB4C10E6}"/>
              </a:ext>
            </a:extLst>
          </p:cNvPr>
          <p:cNvSpPr txBox="1">
            <a:spLocks/>
          </p:cNvSpPr>
          <p:nvPr/>
        </p:nvSpPr>
        <p:spPr>
          <a:xfrm>
            <a:off x="237041" y="1925157"/>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27" name="object 10">
            <a:extLst>
              <a:ext uri="{FF2B5EF4-FFF2-40B4-BE49-F238E27FC236}">
                <a16:creationId xmlns:a16="http://schemas.microsoft.com/office/drawing/2014/main" id="{7263C972-9E69-44DC-9A65-ADC04C6D15D0}"/>
              </a:ext>
            </a:extLst>
          </p:cNvPr>
          <p:cNvSpPr txBox="1"/>
          <p:nvPr/>
        </p:nvSpPr>
        <p:spPr>
          <a:xfrm>
            <a:off x="662259" y="5225806"/>
            <a:ext cx="6926101" cy="463621"/>
          </a:xfrm>
          <a:prstGeom prst="rect">
            <a:avLst/>
          </a:prstGeom>
        </p:spPr>
        <p:txBody>
          <a:bodyPr vert="horz" wrap="square" lIns="0" tIns="10001" rIns="0" bIns="0" rtlCol="0">
            <a:spAutoFit/>
          </a:bodyPr>
          <a:lstStyle/>
          <a:p>
            <a:pPr marL="9525" marR="3810">
              <a:spcBef>
                <a:spcPts val="79"/>
              </a:spcBef>
            </a:pPr>
            <a:r>
              <a:rPr sz="788" dirty="0">
                <a:solidFill>
                  <a:schemeClr val="bg1"/>
                </a:solidFill>
                <a:latin typeface="Univers-Light-Normal" pitchFamily="2" charset="0"/>
                <a:cs typeface="Verdana"/>
              </a:rPr>
              <a:t>The </a:t>
            </a:r>
            <a:r>
              <a:rPr sz="788" spc="-4" dirty="0">
                <a:solidFill>
                  <a:schemeClr val="bg1"/>
                </a:solidFill>
                <a:latin typeface="Univers-Light-Normal" pitchFamily="2" charset="0"/>
                <a:cs typeface="Verdana"/>
              </a:rPr>
              <a:t>information contained herein is </a:t>
            </a:r>
            <a:r>
              <a:rPr sz="788" dirty="0">
                <a:solidFill>
                  <a:schemeClr val="bg1"/>
                </a:solidFill>
                <a:latin typeface="Univers-Light-Normal" pitchFamily="2" charset="0"/>
                <a:cs typeface="Verdana"/>
              </a:rPr>
              <a:t>of a </a:t>
            </a:r>
            <a:r>
              <a:rPr sz="788" spc="-4" dirty="0">
                <a:solidFill>
                  <a:schemeClr val="bg1"/>
                </a:solidFill>
                <a:latin typeface="Univers-Light-Normal" pitchFamily="2" charset="0"/>
                <a:cs typeface="Verdana"/>
              </a:rPr>
              <a:t>general nature </a:t>
            </a:r>
            <a:r>
              <a:rPr sz="788" dirty="0">
                <a:solidFill>
                  <a:schemeClr val="bg1"/>
                </a:solidFill>
                <a:latin typeface="Univers-Light-Normal" pitchFamily="2" charset="0"/>
                <a:cs typeface="Verdana"/>
              </a:rPr>
              <a:t>and </a:t>
            </a:r>
            <a:r>
              <a:rPr sz="788" spc="-4" dirty="0">
                <a:solidFill>
                  <a:schemeClr val="bg1"/>
                </a:solidFill>
                <a:latin typeface="Univers-Light-Normal" pitchFamily="2" charset="0"/>
                <a:cs typeface="Verdana"/>
              </a:rPr>
              <a:t>is not intended </a:t>
            </a:r>
            <a:r>
              <a:rPr sz="788" dirty="0">
                <a:solidFill>
                  <a:schemeClr val="bg1"/>
                </a:solidFill>
                <a:latin typeface="Univers-Light-Normal" pitchFamily="2" charset="0"/>
                <a:cs typeface="Verdana"/>
              </a:rPr>
              <a:t>to </a:t>
            </a:r>
            <a:r>
              <a:rPr sz="788" spc="-4" dirty="0">
                <a:solidFill>
                  <a:schemeClr val="bg1"/>
                </a:solidFill>
                <a:latin typeface="Univers-Light-Normal" pitchFamily="2" charset="0"/>
                <a:cs typeface="Verdana"/>
              </a:rPr>
              <a:t>address any particular situation,  individual </a:t>
            </a:r>
            <a:r>
              <a:rPr sz="788" dirty="0">
                <a:solidFill>
                  <a:schemeClr val="bg1"/>
                </a:solidFill>
                <a:latin typeface="Univers-Light-Normal" pitchFamily="2" charset="0"/>
                <a:cs typeface="Verdana"/>
              </a:rPr>
              <a:t>or entity. No one should act upon such information without </a:t>
            </a:r>
            <a:r>
              <a:rPr sz="788" spc="-4" dirty="0">
                <a:solidFill>
                  <a:schemeClr val="bg1"/>
                </a:solidFill>
                <a:latin typeface="Univers-Light-Normal" pitchFamily="2" charset="0"/>
                <a:cs typeface="Verdana"/>
              </a:rPr>
              <a:t>appropriate </a:t>
            </a:r>
            <a:r>
              <a:rPr sz="788" dirty="0">
                <a:solidFill>
                  <a:schemeClr val="bg1"/>
                </a:solidFill>
                <a:latin typeface="Univers-Light-Normal" pitchFamily="2" charset="0"/>
                <a:cs typeface="Verdana"/>
              </a:rPr>
              <a:t>professional</a:t>
            </a:r>
            <a:r>
              <a:rPr lang="en-US" sz="788" dirty="0">
                <a:solidFill>
                  <a:schemeClr val="bg1"/>
                </a:solidFill>
                <a:latin typeface="Univers-Light-Normal" pitchFamily="2" charset="0"/>
                <a:cs typeface="Verdana"/>
              </a:rPr>
              <a:t> </a:t>
            </a:r>
            <a:r>
              <a:rPr sz="788" spc="-158" dirty="0">
                <a:solidFill>
                  <a:schemeClr val="bg1"/>
                </a:solidFill>
                <a:latin typeface="Univers-Light-Normal" pitchFamily="2" charset="0"/>
                <a:cs typeface="Verdana"/>
              </a:rPr>
              <a:t> </a:t>
            </a:r>
            <a:r>
              <a:rPr sz="788" dirty="0">
                <a:solidFill>
                  <a:schemeClr val="bg1"/>
                </a:solidFill>
                <a:latin typeface="Univers-Light-Normal" pitchFamily="2" charset="0"/>
                <a:cs typeface="Verdana"/>
              </a:rPr>
              <a:t>advice.</a:t>
            </a:r>
          </a:p>
          <a:p>
            <a:pPr marL="23813">
              <a:spcBef>
                <a:spcPts val="675"/>
              </a:spcBef>
            </a:pPr>
            <a:r>
              <a:rPr sz="788" dirty="0">
                <a:solidFill>
                  <a:schemeClr val="bg1"/>
                </a:solidFill>
                <a:latin typeface="Univers-Light-Normal" pitchFamily="2" charset="0"/>
                <a:cs typeface="Verdana"/>
              </a:rPr>
              <a:t>201</a:t>
            </a:r>
            <a:r>
              <a:rPr lang="en-US" sz="788" dirty="0">
                <a:solidFill>
                  <a:schemeClr val="bg1"/>
                </a:solidFill>
                <a:latin typeface="Univers-Light-Normal" pitchFamily="2" charset="0"/>
                <a:cs typeface="Verdana"/>
              </a:rPr>
              <a:t>8</a:t>
            </a:r>
            <a:r>
              <a:rPr sz="788" dirty="0">
                <a:solidFill>
                  <a:schemeClr val="bg1"/>
                </a:solidFill>
                <a:latin typeface="Univers-Light-Normal" pitchFamily="2" charset="0"/>
                <a:cs typeface="Verdana"/>
              </a:rPr>
              <a:t> © </a:t>
            </a:r>
            <a:r>
              <a:rPr lang="en-US" sz="788" dirty="0">
                <a:solidFill>
                  <a:srgbClr val="FF0000"/>
                </a:solidFill>
                <a:latin typeface="Univers-Light-Normal" pitchFamily="2" charset="0"/>
                <a:cs typeface="Verdana"/>
              </a:rPr>
              <a:t>ChemAnalyst</a:t>
            </a:r>
            <a:r>
              <a:rPr sz="788" dirty="0">
                <a:solidFill>
                  <a:srgbClr val="FF0000"/>
                </a:solidFill>
                <a:latin typeface="Univers-Light-Normal" pitchFamily="2" charset="0"/>
                <a:cs typeface="Verdana"/>
              </a:rPr>
              <a:t> Research </a:t>
            </a:r>
            <a:r>
              <a:rPr sz="788" dirty="0">
                <a:solidFill>
                  <a:schemeClr val="bg1"/>
                </a:solidFill>
                <a:latin typeface="Univers-Light-Normal" pitchFamily="2" charset="0"/>
                <a:cs typeface="Verdana"/>
              </a:rPr>
              <a:t>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29" name="object 12">
            <a:extLst>
              <a:ext uri="{FF2B5EF4-FFF2-40B4-BE49-F238E27FC236}">
                <a16:creationId xmlns:a16="http://schemas.microsoft.com/office/drawing/2014/main" id="{1C090660-B1FB-4826-9484-7B17CD099ABF}"/>
              </a:ext>
            </a:extLst>
          </p:cNvPr>
          <p:cNvSpPr txBox="1"/>
          <p:nvPr/>
        </p:nvSpPr>
        <p:spPr>
          <a:xfrm>
            <a:off x="3762072" y="2692845"/>
            <a:ext cx="1619856" cy="131350"/>
          </a:xfrm>
          <a:prstGeom prst="rect">
            <a:avLst/>
          </a:prstGeom>
        </p:spPr>
        <p:txBody>
          <a:bodyPr vert="horz" wrap="square" lIns="0" tIns="10001" rIns="0" bIns="0" rtlCol="0">
            <a:spAutoFit/>
          </a:bodyPr>
          <a:lstStyle/>
          <a:p>
            <a:pPr marL="9525" algn="ctr">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a:t>
            </a:r>
            <a:r>
              <a:rPr lang="en-IN"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chemanalyst</a:t>
            </a: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.com</a:t>
            </a:r>
            <a:endParaRPr sz="788" dirty="0">
              <a:solidFill>
                <a:srgbClr val="C7F75C"/>
              </a:solidFill>
              <a:latin typeface="Verdana"/>
              <a:cs typeface="Verdana"/>
            </a:endParaRPr>
          </a:p>
        </p:txBody>
      </p:sp>
      <p:sp>
        <p:nvSpPr>
          <p:cNvPr id="32" name="object 17">
            <a:extLst>
              <a:ext uri="{FF2B5EF4-FFF2-40B4-BE49-F238E27FC236}">
                <a16:creationId xmlns:a16="http://schemas.microsoft.com/office/drawing/2014/main" id="{C2516970-9393-448C-BC5E-6ED5245F4CFE}"/>
              </a:ext>
            </a:extLst>
          </p:cNvPr>
          <p:cNvSpPr txBox="1"/>
          <p:nvPr/>
        </p:nvSpPr>
        <p:spPr>
          <a:xfrm>
            <a:off x="3490849" y="3266498"/>
            <a:ext cx="2129434" cy="176780"/>
          </a:xfrm>
          <a:prstGeom prst="rect">
            <a:avLst/>
          </a:prstGeom>
        </p:spPr>
        <p:txBody>
          <a:bodyPr vert="horz" wrap="square" lIns="0" tIns="10478" rIns="0" bIns="0" rtlCol="0">
            <a:noAutofit/>
          </a:bodyPr>
          <a:lstStyle/>
          <a:p>
            <a:pPr algn="ct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35" name="Rectangle 34">
            <a:extLst>
              <a:ext uri="{FF2B5EF4-FFF2-40B4-BE49-F238E27FC236}">
                <a16:creationId xmlns:a16="http://schemas.microsoft.com/office/drawing/2014/main" id="{C276FE23-F296-4037-9289-7AFF64BFB99E}"/>
              </a:ext>
            </a:extLst>
          </p:cNvPr>
          <p:cNvSpPr/>
          <p:nvPr/>
        </p:nvSpPr>
        <p:spPr>
          <a:xfrm>
            <a:off x="-32866" y="3572128"/>
            <a:ext cx="9176866"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object 15">
            <a:extLst>
              <a:ext uri="{FF2B5EF4-FFF2-40B4-BE49-F238E27FC236}">
                <a16:creationId xmlns:a16="http://schemas.microsoft.com/office/drawing/2014/main" id="{588FDD11-15F1-4798-9F90-F19C5656E512}"/>
              </a:ext>
            </a:extLst>
          </p:cNvPr>
          <p:cNvSpPr/>
          <p:nvPr/>
        </p:nvSpPr>
        <p:spPr>
          <a:xfrm>
            <a:off x="474910" y="4195861"/>
            <a:ext cx="1641551" cy="300101"/>
          </a:xfrm>
          <a:prstGeom prst="rect">
            <a:avLst/>
          </a:prstGeom>
          <a:blipFill>
            <a:blip r:embed="rId3" cstate="print"/>
            <a:stretch>
              <a:fillRect/>
            </a:stretch>
          </a:blipFill>
        </p:spPr>
        <p:txBody>
          <a:bodyPr wrap="square" lIns="0" tIns="0" rIns="0" bIns="0" rtlCol="0"/>
          <a:lstStyle/>
          <a:p>
            <a:endParaRPr sz="1350" dirty="0"/>
          </a:p>
        </p:txBody>
      </p:sp>
      <p:sp>
        <p:nvSpPr>
          <p:cNvPr id="37" name="object 16">
            <a:extLst>
              <a:ext uri="{FF2B5EF4-FFF2-40B4-BE49-F238E27FC236}">
                <a16:creationId xmlns:a16="http://schemas.microsoft.com/office/drawing/2014/main" id="{67A6749D-6B61-4730-81C1-BE8828EF457D}"/>
              </a:ext>
            </a:extLst>
          </p:cNvPr>
          <p:cNvSpPr/>
          <p:nvPr/>
        </p:nvSpPr>
        <p:spPr>
          <a:xfrm>
            <a:off x="2608436" y="4094272"/>
            <a:ext cx="1072266" cy="602348"/>
          </a:xfrm>
          <a:prstGeom prst="rect">
            <a:avLst/>
          </a:prstGeom>
          <a:blipFill>
            <a:blip r:embed="rId4" cstate="print"/>
            <a:stretch>
              <a:fillRect/>
            </a:stretch>
          </a:blipFill>
        </p:spPr>
        <p:txBody>
          <a:bodyPr wrap="square" lIns="0" tIns="0" rIns="0" bIns="0" rtlCol="0"/>
          <a:lstStyle/>
          <a:p>
            <a:endParaRPr sz="1350" dirty="0"/>
          </a:p>
        </p:txBody>
      </p:sp>
      <p:sp>
        <p:nvSpPr>
          <p:cNvPr id="38" name="object 20">
            <a:extLst>
              <a:ext uri="{FF2B5EF4-FFF2-40B4-BE49-F238E27FC236}">
                <a16:creationId xmlns:a16="http://schemas.microsoft.com/office/drawing/2014/main" id="{10F1C273-FAD1-4918-B8EC-EB7B534A3CF4}"/>
              </a:ext>
            </a:extLst>
          </p:cNvPr>
          <p:cNvSpPr/>
          <p:nvPr/>
        </p:nvSpPr>
        <p:spPr>
          <a:xfrm>
            <a:off x="4043754" y="4094272"/>
            <a:ext cx="1477692" cy="511781"/>
          </a:xfrm>
          <a:prstGeom prst="rect">
            <a:avLst/>
          </a:prstGeom>
          <a:blipFill>
            <a:blip r:embed="rId5" cstate="print"/>
            <a:stretch>
              <a:fillRect/>
            </a:stretch>
          </a:blipFill>
        </p:spPr>
        <p:txBody>
          <a:bodyPr wrap="square" lIns="0" tIns="0" rIns="0" bIns="0" rtlCol="0"/>
          <a:lstStyle/>
          <a:p>
            <a:endParaRPr sz="1350" dirty="0"/>
          </a:p>
        </p:txBody>
      </p:sp>
      <p:pic>
        <p:nvPicPr>
          <p:cNvPr id="16" name="Picture 4" descr="Image result for assocham logo">
            <a:extLst>
              <a:ext uri="{FF2B5EF4-FFF2-40B4-BE49-F238E27FC236}">
                <a16:creationId xmlns:a16="http://schemas.microsoft.com/office/drawing/2014/main" id="{EC2B22CD-DC26-49FC-9E89-684BCE5F51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690" y="4060618"/>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988726-E7B1-4187-BF00-841D1134F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366" y="4051850"/>
            <a:ext cx="1539864" cy="585966"/>
          </a:xfrm>
          <a:prstGeom prst="rect">
            <a:avLst/>
          </a:prstGeom>
        </p:spPr>
      </p:pic>
      <p:pic>
        <p:nvPicPr>
          <p:cNvPr id="39" name="Picture 38" descr="social-icons-7.png">
            <a:hlinkClick r:id="rId8"/>
            <a:extLst>
              <a:ext uri="{FF2B5EF4-FFF2-40B4-BE49-F238E27FC236}">
                <a16:creationId xmlns:a16="http://schemas.microsoft.com/office/drawing/2014/main" id="{6E0B1ADD-D463-4B54-9185-E9E2ADC42CC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49" y="5431416"/>
            <a:ext cx="399481" cy="379763"/>
          </a:xfrm>
          <a:prstGeom prst="rect">
            <a:avLst/>
          </a:prstGeom>
        </p:spPr>
      </p:pic>
      <p:pic>
        <p:nvPicPr>
          <p:cNvPr id="40" name="Picture 39" descr="social-icons-7.png">
            <a:hlinkClick r:id="rId11"/>
            <a:extLst>
              <a:ext uri="{FF2B5EF4-FFF2-40B4-BE49-F238E27FC236}">
                <a16:creationId xmlns:a16="http://schemas.microsoft.com/office/drawing/2014/main" id="{42BB42BD-DBE5-4232-BAAF-8B1E0A30CBA8}"/>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4" y="5441549"/>
            <a:ext cx="428059" cy="396738"/>
          </a:xfrm>
          <a:prstGeom prst="rect">
            <a:avLst/>
          </a:prstGeom>
        </p:spPr>
      </p:pic>
      <p:pic>
        <p:nvPicPr>
          <p:cNvPr id="41" name="Picture 6" descr="Image result for twitter logo">
            <a:hlinkClick r:id="rId12"/>
            <a:extLst>
              <a:ext uri="{FF2B5EF4-FFF2-40B4-BE49-F238E27FC236}">
                <a16:creationId xmlns:a16="http://schemas.microsoft.com/office/drawing/2014/main" id="{FB1BF4A9-F1DA-4BB1-8ABB-E7F643ACCA36}"/>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29" y="5468158"/>
            <a:ext cx="343021" cy="34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92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50AE733A-AE00-45FE-9922-871547B398FA}"/>
              </a:ext>
            </a:extLst>
          </p:cNvPr>
          <p:cNvSpPr txBox="1">
            <a:spLocks/>
          </p:cNvSpPr>
          <p:nvPr/>
        </p:nvSpPr>
        <p:spPr>
          <a:xfrm>
            <a:off x="352380" y="-738073"/>
            <a:ext cx="4219621" cy="6548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50" spc="-113" dirty="0">
              <a:solidFill>
                <a:srgbClr val="48776A"/>
              </a:solidFill>
              <a:latin typeface="Montserrat" panose="02000505000000020004" pitchFamily="2" charset="0"/>
            </a:endParaRPr>
          </a:p>
        </p:txBody>
      </p:sp>
      <p:sp>
        <p:nvSpPr>
          <p:cNvPr id="3" name="Rectangle 2">
            <a:extLst>
              <a:ext uri="{FF2B5EF4-FFF2-40B4-BE49-F238E27FC236}">
                <a16:creationId xmlns:a16="http://schemas.microsoft.com/office/drawing/2014/main" id="{C8148C4B-C620-4EC6-9CE9-22C5052E02A7}"/>
              </a:ext>
            </a:extLst>
          </p:cNvPr>
          <p:cNvSpPr/>
          <p:nvPr/>
        </p:nvSpPr>
        <p:spPr>
          <a:xfrm>
            <a:off x="344884" y="193920"/>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Proposal Flow</a:t>
            </a:r>
          </a:p>
        </p:txBody>
      </p:sp>
      <p:graphicFrame>
        <p:nvGraphicFramePr>
          <p:cNvPr id="5" name="Table 4">
            <a:extLst>
              <a:ext uri="{FF2B5EF4-FFF2-40B4-BE49-F238E27FC236}">
                <a16:creationId xmlns:a16="http://schemas.microsoft.com/office/drawing/2014/main" id="{E663C1FC-3DA0-49FD-B262-ADB1BA6FCF3D}"/>
              </a:ext>
            </a:extLst>
          </p:cNvPr>
          <p:cNvGraphicFramePr>
            <a:graphicFrameLocks noGrp="1"/>
          </p:cNvGraphicFramePr>
          <p:nvPr>
            <p:extLst>
              <p:ext uri="{D42A27DB-BD31-4B8C-83A1-F6EECF244321}">
                <p14:modId xmlns:p14="http://schemas.microsoft.com/office/powerpoint/2010/main" val="2550099367"/>
              </p:ext>
            </p:extLst>
          </p:nvPr>
        </p:nvGraphicFramePr>
        <p:xfrm>
          <a:off x="232865" y="767186"/>
          <a:ext cx="8678270" cy="4889569"/>
        </p:xfrm>
        <a:graphic>
          <a:graphicData uri="http://schemas.openxmlformats.org/drawingml/2006/table">
            <a:tbl>
              <a:tblPr firstRow="1" bandRow="1">
                <a:tableStyleId>{93296810-A885-4BE3-A3E7-6D5BEEA58F35}</a:tableStyleId>
              </a:tblPr>
              <a:tblGrid>
                <a:gridCol w="8678270">
                  <a:extLst>
                    <a:ext uri="{9D8B030D-6E8A-4147-A177-3AD203B41FA5}">
                      <a16:colId xmlns:a16="http://schemas.microsoft.com/office/drawing/2014/main" val="2504808503"/>
                    </a:ext>
                  </a:extLst>
                </a:gridCol>
              </a:tblGrid>
              <a:tr h="338892">
                <a:tc>
                  <a:txBody>
                    <a:bodyPr/>
                    <a:lstStyle/>
                    <a:p>
                      <a:pPr algn="ctr"/>
                      <a:r>
                        <a:rPr lang="en-IN" sz="1100" b="0" dirty="0">
                          <a:latin typeface="Arial" panose="020B0604020202020204" pitchFamily="34" charset="0"/>
                          <a:cs typeface="Arial" panose="020B0604020202020204" pitchFamily="34" charset="0"/>
                        </a:rPr>
                        <a:t>Contents</a:t>
                      </a:r>
                    </a:p>
                  </a:txBody>
                  <a:tcPr>
                    <a:solidFill>
                      <a:srgbClr val="225F63"/>
                    </a:solidFill>
                  </a:tcPr>
                </a:tc>
                <a:extLst>
                  <a:ext uri="{0D108BD9-81ED-4DB2-BD59-A6C34878D82A}">
                    <a16:rowId xmlns:a16="http://schemas.microsoft.com/office/drawing/2014/main" val="4077842267"/>
                  </a:ext>
                </a:extLst>
              </a:tr>
              <a:tr h="483973">
                <a:tc>
                  <a:txBody>
                    <a:bodyPr/>
                    <a:lstStyle/>
                    <a:p>
                      <a:pPr algn="l"/>
                      <a:r>
                        <a:rPr lang="en-US" sz="1100" b="0" dirty="0">
                          <a:solidFill>
                            <a:schemeClr val="tx1"/>
                          </a:solidFill>
                          <a:latin typeface="Arial" panose="020B0604020202020204" pitchFamily="34" charset="0"/>
                          <a:cs typeface="Arial" panose="020B0604020202020204" pitchFamily="34" charset="0"/>
                        </a:rPr>
                        <a:t>Project Outline and Background </a:t>
                      </a:r>
                      <a:r>
                        <a:rPr lang="en-IN" sz="1100" b="0" dirty="0">
                          <a:solidFill>
                            <a:schemeClr val="tx1"/>
                          </a:solidFill>
                          <a:latin typeface="Arial" panose="020B0604020202020204" pitchFamily="34" charset="0"/>
                          <a:cs typeface="Arial" panose="020B0604020202020204" pitchFamily="34" charset="0"/>
                        </a:rPr>
                        <a:t>………………………….………………………………………………………………………….…......... 3</a:t>
                      </a:r>
                    </a:p>
                  </a:txBody>
                  <a:tcPr anchor="ctr">
                    <a:solidFill>
                      <a:schemeClr val="bg1"/>
                    </a:solidFill>
                  </a:tcPr>
                </a:tc>
                <a:extLst>
                  <a:ext uri="{0D108BD9-81ED-4DB2-BD59-A6C34878D82A}">
                    <a16:rowId xmlns:a16="http://schemas.microsoft.com/office/drawing/2014/main" val="3410288243"/>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Scope of Work ……………………………………………………………………………………………………………………………………4</a:t>
                      </a:r>
                    </a:p>
                  </a:txBody>
                  <a:tcPr anchor="ctr">
                    <a:solidFill>
                      <a:schemeClr val="bg1"/>
                    </a:solidFill>
                  </a:tcPr>
                </a:tc>
                <a:extLst>
                  <a:ext uri="{0D108BD9-81ED-4DB2-BD59-A6C34878D82A}">
                    <a16:rowId xmlns:a16="http://schemas.microsoft.com/office/drawing/2014/main" val="2842077015"/>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Research Methodology…………………………………………………………………………………………………................................. 8</a:t>
                      </a:r>
                    </a:p>
                  </a:txBody>
                  <a:tcPr anchor="ctr">
                    <a:solidFill>
                      <a:schemeClr val="bg1"/>
                    </a:solidFill>
                  </a:tcPr>
                </a:tc>
                <a:extLst>
                  <a:ext uri="{0D108BD9-81ED-4DB2-BD59-A6C34878D82A}">
                    <a16:rowId xmlns:a16="http://schemas.microsoft.com/office/drawing/2014/main" val="225563869"/>
                  </a:ext>
                </a:extLst>
              </a:tr>
              <a:tr h="3388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spc="0" dirty="0">
                          <a:solidFill>
                            <a:schemeClr val="tx1"/>
                          </a:solidFill>
                          <a:latin typeface="Arial" panose="020B0604020202020204" pitchFamily="34" charset="0"/>
                          <a:cs typeface="Arial" panose="020B0604020202020204" pitchFamily="34" charset="0"/>
                        </a:rPr>
                        <a:t>Project Execution Plan ……………………………………………………………….……..</a:t>
                      </a:r>
                      <a:r>
                        <a:rPr lang="en-IN" sz="1100" b="0" dirty="0">
                          <a:solidFill>
                            <a:schemeClr val="tx1"/>
                          </a:solidFill>
                          <a:latin typeface="Arial" panose="020B0604020202020204" pitchFamily="34" charset="0"/>
                          <a:cs typeface="Arial" panose="020B0604020202020204" pitchFamily="34" charset="0"/>
                        </a:rPr>
                        <a:t>………………………………………………… 13</a:t>
                      </a:r>
                    </a:p>
                  </a:txBody>
                  <a:tcPr anchor="ctr">
                    <a:solidFill>
                      <a:schemeClr val="bg1"/>
                    </a:solidFill>
                  </a:tcPr>
                </a:tc>
                <a:extLst>
                  <a:ext uri="{0D108BD9-81ED-4DB2-BD59-A6C34878D82A}">
                    <a16:rowId xmlns:a16="http://schemas.microsoft.com/office/drawing/2014/main" val="4228663201"/>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Project Communications…………………………………………………………………………………………………………………,,,..... 14</a:t>
                      </a:r>
                    </a:p>
                  </a:txBody>
                  <a:tcPr anchor="ctr">
                    <a:solidFill>
                      <a:schemeClr val="bg1"/>
                    </a:solidFill>
                  </a:tcPr>
                </a:tc>
                <a:extLst>
                  <a:ext uri="{0D108BD9-81ED-4DB2-BD59-A6C34878D82A}">
                    <a16:rowId xmlns:a16="http://schemas.microsoft.com/office/drawing/2014/main" val="4099086135"/>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Project Organizations………………………………………………………………………………………………………........................... 15</a:t>
                      </a:r>
                    </a:p>
                  </a:txBody>
                  <a:tcPr anchor="ctr">
                    <a:solidFill>
                      <a:schemeClr val="bg1"/>
                    </a:solidFill>
                  </a:tcPr>
                </a:tc>
                <a:extLst>
                  <a:ext uri="{0D108BD9-81ED-4DB2-BD59-A6C34878D82A}">
                    <a16:rowId xmlns:a16="http://schemas.microsoft.com/office/drawing/2014/main" val="2762264963"/>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Investment…………………………………………………………………………………………………………………………..…………...16</a:t>
                      </a:r>
                    </a:p>
                  </a:txBody>
                  <a:tcPr anchor="ctr">
                    <a:solidFill>
                      <a:schemeClr val="bg1"/>
                    </a:solidFill>
                  </a:tcPr>
                </a:tc>
                <a:extLst>
                  <a:ext uri="{0D108BD9-81ED-4DB2-BD59-A6C34878D82A}">
                    <a16:rowId xmlns:a16="http://schemas.microsoft.com/office/drawing/2014/main" val="1765965342"/>
                  </a:ext>
                </a:extLst>
              </a:tr>
              <a:tr h="3388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kern="1200" dirty="0">
                          <a:solidFill>
                            <a:schemeClr val="tx1"/>
                          </a:solidFill>
                          <a:latin typeface="Arial" panose="020B0604020202020204" pitchFamily="34" charset="0"/>
                          <a:ea typeface="+mn-ea"/>
                          <a:cs typeface="Arial" panose="020B0604020202020204" pitchFamily="34" charset="0"/>
                        </a:rPr>
                        <a:t>TechSci Research Team Profile</a:t>
                      </a:r>
                      <a:r>
                        <a:rPr lang="en-IN" sz="1100" b="0" dirty="0">
                          <a:solidFill>
                            <a:schemeClr val="tx1"/>
                          </a:solidFill>
                          <a:latin typeface="Arial" panose="020B0604020202020204" pitchFamily="34" charset="0"/>
                          <a:cs typeface="Arial" panose="020B0604020202020204" pitchFamily="34" charset="0"/>
                        </a:rPr>
                        <a:t>………………………………………………………………………………………………………………17</a:t>
                      </a:r>
                    </a:p>
                  </a:txBody>
                  <a:tcPr anchor="ctr">
                    <a:solidFill>
                      <a:schemeClr val="bg1"/>
                    </a:solidFill>
                  </a:tcPr>
                </a:tc>
                <a:extLst>
                  <a:ext uri="{0D108BD9-81ED-4DB2-BD59-A6C34878D82A}">
                    <a16:rowId xmlns:a16="http://schemas.microsoft.com/office/drawing/2014/main" val="1418829400"/>
                  </a:ext>
                </a:extLst>
              </a:tr>
              <a:tr h="338892">
                <a:tc>
                  <a:txBody>
                    <a:bodyPr/>
                    <a:lstStyle/>
                    <a:p>
                      <a:pPr algn="l"/>
                      <a:r>
                        <a:rPr lang="en-US" sz="1100" b="0" kern="1200" dirty="0">
                          <a:solidFill>
                            <a:schemeClr val="tx1"/>
                          </a:solidFill>
                          <a:latin typeface="Arial" panose="020B0604020202020204" pitchFamily="34" charset="0"/>
                          <a:ea typeface="+mn-ea"/>
                          <a:cs typeface="Arial" panose="020B0604020202020204" pitchFamily="34" charset="0"/>
                        </a:rPr>
                        <a:t>Representative Case Studies………………………………………………………………………………………………………………….19</a:t>
                      </a:r>
                      <a:endParaRPr lang="en-IN" sz="1100" b="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a16="http://schemas.microsoft.com/office/drawing/2014/main" val="221527399"/>
                  </a:ext>
                </a:extLst>
              </a:tr>
              <a:tr h="338892">
                <a:tc>
                  <a:txBody>
                    <a:bodyPr/>
                    <a:lstStyle/>
                    <a:p>
                      <a:pPr algn="l"/>
                      <a:r>
                        <a:rPr lang="en-US" sz="1100" b="0" kern="1200" dirty="0">
                          <a:solidFill>
                            <a:schemeClr val="tx1"/>
                          </a:solidFill>
                          <a:latin typeface="Arial" panose="020B0604020202020204" pitchFamily="34" charset="0"/>
                          <a:ea typeface="+mn-ea"/>
                          <a:cs typeface="Arial" panose="020B0604020202020204" pitchFamily="34" charset="0"/>
                        </a:rPr>
                        <a:t>Representative List Of Clients…………………………………………………………………………………………………………………21</a:t>
                      </a:r>
                      <a:endParaRPr lang="en-IN" sz="1100" b="0" dirty="0">
                        <a:solidFill>
                          <a:schemeClr val="tx1"/>
                        </a:solidFill>
                        <a:latin typeface="Arial" panose="020B0604020202020204" pitchFamily="34" charset="0"/>
                        <a:cs typeface="Arial" panose="020B0604020202020204" pitchFamily="34" charset="0"/>
                      </a:endParaRPr>
                    </a:p>
                  </a:txBody>
                  <a:tcPr anchor="ctr">
                    <a:solidFill>
                      <a:schemeClr val="bg1"/>
                    </a:solidFill>
                  </a:tcPr>
                </a:tc>
                <a:extLst>
                  <a:ext uri="{0D108BD9-81ED-4DB2-BD59-A6C34878D82A}">
                    <a16:rowId xmlns:a16="http://schemas.microsoft.com/office/drawing/2014/main" val="2928683163"/>
                  </a:ext>
                </a:extLst>
              </a:tr>
              <a:tr h="338892">
                <a:tc>
                  <a:txBody>
                    <a:bodyPr/>
                    <a:lstStyle/>
                    <a:p>
                      <a:pPr algn="l"/>
                      <a:r>
                        <a:rPr lang="en-IN" sz="1100" b="0" dirty="0">
                          <a:solidFill>
                            <a:schemeClr val="tx1"/>
                          </a:solidFill>
                          <a:latin typeface="Arial" panose="020B0604020202020204" pitchFamily="34" charset="0"/>
                          <a:cs typeface="Arial" panose="020B0604020202020204" pitchFamily="34" charset="0"/>
                        </a:rPr>
                        <a:t>About TechSci Research……………………………………………………………………………………………………….………..........22</a:t>
                      </a:r>
                    </a:p>
                  </a:txBody>
                  <a:tcPr anchor="ctr">
                    <a:solidFill>
                      <a:schemeClr val="bg1"/>
                    </a:solidFill>
                  </a:tcPr>
                </a:tc>
                <a:extLst>
                  <a:ext uri="{0D108BD9-81ED-4DB2-BD59-A6C34878D82A}">
                    <a16:rowId xmlns:a16="http://schemas.microsoft.com/office/drawing/2014/main" val="45804522"/>
                  </a:ext>
                </a:extLst>
              </a:tr>
              <a:tr h="3388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dirty="0">
                          <a:solidFill>
                            <a:schemeClr val="tx1"/>
                          </a:solidFill>
                          <a:latin typeface="Arial" panose="020B0604020202020204" pitchFamily="34" charset="0"/>
                          <a:cs typeface="Arial" panose="020B0604020202020204" pitchFamily="34" charset="0"/>
                        </a:rPr>
                        <a:t>Award &amp; Recognitions ......……………………………………………………………………………………………………….……….......25</a:t>
                      </a:r>
                    </a:p>
                  </a:txBody>
                  <a:tcPr anchor="ctr">
                    <a:solidFill>
                      <a:schemeClr val="bg1"/>
                    </a:solidFill>
                  </a:tcPr>
                </a:tc>
                <a:extLst>
                  <a:ext uri="{0D108BD9-81ED-4DB2-BD59-A6C34878D82A}">
                    <a16:rowId xmlns:a16="http://schemas.microsoft.com/office/drawing/2014/main" val="906630154"/>
                  </a:ext>
                </a:extLst>
              </a:tr>
              <a:tr h="3388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dirty="0">
                          <a:solidFill>
                            <a:schemeClr val="tx1"/>
                          </a:solidFill>
                          <a:latin typeface="Arial" panose="020B0604020202020204" pitchFamily="34" charset="0"/>
                          <a:cs typeface="Arial" panose="020B0604020202020204" pitchFamily="34" charset="0"/>
                        </a:rPr>
                        <a:t>TechSci In Media ….......……………………………………………………………………………………………………….………..........26</a:t>
                      </a:r>
                    </a:p>
                  </a:txBody>
                  <a:tcPr anchor="ctr">
                    <a:solidFill>
                      <a:schemeClr val="bg1"/>
                    </a:solidFill>
                  </a:tcPr>
                </a:tc>
                <a:extLst>
                  <a:ext uri="{0D108BD9-81ED-4DB2-BD59-A6C34878D82A}">
                    <a16:rowId xmlns:a16="http://schemas.microsoft.com/office/drawing/2014/main" val="3061177935"/>
                  </a:ext>
                </a:extLst>
              </a:tr>
            </a:tbl>
          </a:graphicData>
        </a:graphic>
      </p:graphicFrame>
    </p:spTree>
    <p:extLst>
      <p:ext uri="{BB962C8B-B14F-4D97-AF65-F5344CB8AC3E}">
        <p14:creationId xmlns:p14="http://schemas.microsoft.com/office/powerpoint/2010/main" val="171845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50AE733A-AE00-45FE-9922-871547B398FA}"/>
              </a:ext>
            </a:extLst>
          </p:cNvPr>
          <p:cNvSpPr txBox="1">
            <a:spLocks/>
          </p:cNvSpPr>
          <p:nvPr/>
        </p:nvSpPr>
        <p:spPr>
          <a:xfrm>
            <a:off x="352380" y="-738073"/>
            <a:ext cx="4219621" cy="654845"/>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50" spc="-113" dirty="0">
              <a:solidFill>
                <a:srgbClr val="48776A"/>
              </a:solidFill>
              <a:latin typeface="Montserrat" panose="02000505000000020004" pitchFamily="2" charset="0"/>
            </a:endParaRPr>
          </a:p>
        </p:txBody>
      </p:sp>
      <p:sp>
        <p:nvSpPr>
          <p:cNvPr id="3" name="Rectangle 2">
            <a:extLst>
              <a:ext uri="{FF2B5EF4-FFF2-40B4-BE49-F238E27FC236}">
                <a16:creationId xmlns:a16="http://schemas.microsoft.com/office/drawing/2014/main" id="{C8148C4B-C620-4EC6-9CE9-22C5052E02A7}"/>
              </a:ext>
            </a:extLst>
          </p:cNvPr>
          <p:cNvSpPr/>
          <p:nvPr/>
        </p:nvSpPr>
        <p:spPr>
          <a:xfrm>
            <a:off x="344884" y="193920"/>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Project Outline and Background </a:t>
            </a:r>
          </a:p>
        </p:txBody>
      </p:sp>
      <p:sp>
        <p:nvSpPr>
          <p:cNvPr id="2" name="Rectangle 1">
            <a:extLst>
              <a:ext uri="{FF2B5EF4-FFF2-40B4-BE49-F238E27FC236}">
                <a16:creationId xmlns:a16="http://schemas.microsoft.com/office/drawing/2014/main" id="{820B0F2F-62EA-4FFE-AC0D-8F80E251F52C}"/>
              </a:ext>
            </a:extLst>
          </p:cNvPr>
          <p:cNvSpPr/>
          <p:nvPr/>
        </p:nvSpPr>
        <p:spPr>
          <a:xfrm>
            <a:off x="4343677" y="800100"/>
            <a:ext cx="4455439" cy="5361290"/>
          </a:xfrm>
          <a:prstGeom prst="rect">
            <a:avLst/>
          </a:prstGeom>
        </p:spPr>
        <p:txBody>
          <a:bodyPr vert="horz" lIns="91440" tIns="45720" rIns="91440" bIns="45720" rtlCol="0" anchor="ctr">
            <a:normAutofit fontScale="92500"/>
          </a:bodyPr>
          <a:lstStyle/>
          <a:p>
            <a:pPr algn="just" eaLnBrk="1" hangingPunct="1">
              <a:lnSpc>
                <a:spcPct val="150000"/>
              </a:lnSpc>
              <a:spcAft>
                <a:spcPts val="225"/>
              </a:spcAft>
            </a:pPr>
            <a:r>
              <a:rPr lang="en-US" sz="1200" dirty="0">
                <a:latin typeface="Arial" panose="020B0604020202020204" pitchFamily="34" charset="0"/>
                <a:ea typeface="Verdana" panose="020B0604030504040204" pitchFamily="34" charset="0"/>
                <a:cs typeface="Arial" panose="020B0604020202020204" pitchFamily="34" charset="0"/>
              </a:rPr>
              <a:t>Bharat Oman Refineries Limited was incorporated in 1994 as a Public Limited Company with equal equity participation of Bharat Petroleum Corporation Limited (“BPCL”, a Government of India Undertaking) and OQ (formerly OOC). Presently, BPCL is holding 63.4% and OQ is holding 36.6% equity in the Company. The company has become subsidiary of BPCL effective from 1st April, 2020. The Government of Madhya Pradesh is also stakeholder in the Company. Since commissioning, the Company has achieved significant milestones and has recently implemented the debottlenecking project to enhance capacity from 6.0 to 7.8 MMTPA with capability to produce 100% BS-VI specifications fuel. BORL wants to diversify into specialty chemicals business having lower capex and high margin opportunities. </a:t>
            </a:r>
          </a:p>
          <a:p>
            <a:pPr algn="just" eaLnBrk="1" hangingPunct="1">
              <a:lnSpc>
                <a:spcPct val="150000"/>
              </a:lnSpc>
              <a:spcAft>
                <a:spcPts val="225"/>
              </a:spcAft>
            </a:pPr>
            <a:endParaRPr lang="en-US" sz="1200" dirty="0">
              <a:latin typeface="Arial" panose="020B0604020202020204" pitchFamily="34" charset="0"/>
              <a:ea typeface="Verdana" panose="020B0604030504040204" pitchFamily="34" charset="0"/>
              <a:cs typeface="Arial" panose="020B0604020202020204" pitchFamily="34" charset="0"/>
            </a:endParaRPr>
          </a:p>
          <a:p>
            <a:pPr algn="just" eaLnBrk="1" hangingPunct="1">
              <a:lnSpc>
                <a:spcPct val="150000"/>
              </a:lnSpc>
              <a:spcAft>
                <a:spcPts val="225"/>
              </a:spcAft>
            </a:pPr>
            <a:r>
              <a:rPr lang="en-US" sz="1200" dirty="0">
                <a:latin typeface="Arial" panose="020B0604020202020204" pitchFamily="34" charset="0"/>
                <a:ea typeface="Verdana" panose="020B0604030504040204" pitchFamily="34" charset="0"/>
                <a:cs typeface="Arial" panose="020B0604020202020204" pitchFamily="34" charset="0"/>
              </a:rPr>
              <a:t>The client is looking for a customized study to identify possibilities for marketing of medical and industrial oxygen within 200 KM radius of Bina, Madhya Pradesh</a:t>
            </a:r>
          </a:p>
          <a:p>
            <a:pPr algn="just" eaLnBrk="1" hangingPunct="1">
              <a:lnSpc>
                <a:spcPct val="150000"/>
              </a:lnSpc>
              <a:spcAft>
                <a:spcPts val="225"/>
              </a:spcAft>
            </a:pPr>
            <a:endParaRPr lang="en-US" sz="1200" dirty="0">
              <a:latin typeface="Arial" panose="020B0604020202020204" pitchFamily="34" charset="0"/>
              <a:ea typeface="Verdana" panose="020B0604030504040204" pitchFamily="34" charset="0"/>
              <a:cs typeface="Arial" panose="020B0604020202020204" pitchFamily="34" charset="0"/>
            </a:endParaRPr>
          </a:p>
          <a:p>
            <a:pPr algn="just" eaLnBrk="1" hangingPunct="1">
              <a:lnSpc>
                <a:spcPct val="150000"/>
              </a:lnSpc>
              <a:spcAft>
                <a:spcPts val="225"/>
              </a:spcAft>
            </a:pPr>
            <a:r>
              <a:rPr lang="en-US" sz="1200" dirty="0" err="1">
                <a:latin typeface="Arial" panose="020B0604020202020204" pitchFamily="34" charset="0"/>
                <a:ea typeface="Verdana" panose="020B0604030504040204" pitchFamily="34" charset="0"/>
                <a:cs typeface="Arial" panose="020B0604020202020204" pitchFamily="34" charset="0"/>
              </a:rPr>
              <a:t>ChamAnalyst</a:t>
            </a:r>
            <a:r>
              <a:rPr lang="en-US" sz="1200" dirty="0">
                <a:latin typeface="Arial" panose="020B0604020202020204" pitchFamily="34" charset="0"/>
                <a:ea typeface="Verdana" panose="020B0604030504040204" pitchFamily="34" charset="0"/>
                <a:cs typeface="Arial" panose="020B0604020202020204" pitchFamily="34" charset="0"/>
              </a:rPr>
              <a:t>  is submitting this proposal covering scope of work, methodology, timelines and other details </a:t>
            </a:r>
          </a:p>
        </p:txBody>
      </p:sp>
      <p:pic>
        <p:nvPicPr>
          <p:cNvPr id="5" name="Picture 4">
            <a:extLst>
              <a:ext uri="{FF2B5EF4-FFF2-40B4-BE49-F238E27FC236}">
                <a16:creationId xmlns:a16="http://schemas.microsoft.com/office/drawing/2014/main" id="{AD89B27B-299A-49DA-8086-27D2C0713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10" y="1275964"/>
            <a:ext cx="3466193" cy="4306072"/>
          </a:xfrm>
          <a:prstGeom prst="rect">
            <a:avLst/>
          </a:prstGeom>
        </p:spPr>
      </p:pic>
    </p:spTree>
    <p:extLst>
      <p:ext uri="{BB962C8B-B14F-4D97-AF65-F5344CB8AC3E}">
        <p14:creationId xmlns:p14="http://schemas.microsoft.com/office/powerpoint/2010/main" val="1693355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using a mouse and keyboard&#10;&#10;Description generated with very high confidence">
            <a:extLst>
              <a:ext uri="{FF2B5EF4-FFF2-40B4-BE49-F238E27FC236}">
                <a16:creationId xmlns:a16="http://schemas.microsoft.com/office/drawing/2014/main" id="{431F2F9F-F2CA-4672-918B-A95923D91107}"/>
              </a:ext>
            </a:extLst>
          </p:cNvPr>
          <p:cNvPicPr>
            <a:picLocks noChangeAspect="1"/>
          </p:cNvPicPr>
          <p:nvPr/>
        </p:nvPicPr>
        <p:blipFill rotWithShape="1">
          <a:blip r:embed="rId2">
            <a:extLst>
              <a:ext uri="{28A0092B-C50C-407E-A947-70E740481C1C}">
                <a14:useLocalDpi xmlns:a14="http://schemas.microsoft.com/office/drawing/2010/main" val="0"/>
              </a:ext>
            </a:extLst>
          </a:blip>
          <a:srcRect r="37030"/>
          <a:stretch/>
        </p:blipFill>
        <p:spPr>
          <a:xfrm>
            <a:off x="1469512" y="0"/>
            <a:ext cx="7674488" cy="6770831"/>
          </a:xfrm>
          <a:prstGeom prst="rect">
            <a:avLst/>
          </a:prstGeom>
        </p:spPr>
      </p:pic>
      <p:pic>
        <p:nvPicPr>
          <p:cNvPr id="14" name="Picture 13" descr="A picture containing building&#10;&#10;Description generated with very high confidence">
            <a:extLst>
              <a:ext uri="{FF2B5EF4-FFF2-40B4-BE49-F238E27FC236}">
                <a16:creationId xmlns:a16="http://schemas.microsoft.com/office/drawing/2014/main" id="{0907429A-6F06-4965-8948-B2467FAED13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73179"/>
            <a:ext cx="9144000" cy="6931179"/>
          </a:xfrm>
          <a:prstGeom prst="rect">
            <a:avLst/>
          </a:prstGeom>
        </p:spPr>
      </p:pic>
      <p:sp>
        <p:nvSpPr>
          <p:cNvPr id="12" name="Title 4">
            <a:extLst>
              <a:ext uri="{FF2B5EF4-FFF2-40B4-BE49-F238E27FC236}">
                <a16:creationId xmlns:a16="http://schemas.microsoft.com/office/drawing/2014/main" id="{E2C3C087-C627-45CF-8386-FCE3A2DEA034}"/>
              </a:ext>
            </a:extLst>
          </p:cNvPr>
          <p:cNvSpPr txBox="1">
            <a:spLocks/>
          </p:cNvSpPr>
          <p:nvPr/>
        </p:nvSpPr>
        <p:spPr>
          <a:xfrm>
            <a:off x="127425" y="3392410"/>
            <a:ext cx="5249669" cy="1026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200000"/>
              </a:lnSpc>
            </a:pPr>
            <a:r>
              <a:rPr lang="en-IN" sz="2000" b="1" dirty="0">
                <a:solidFill>
                  <a:schemeClr val="bg2">
                    <a:lumMod val="25000"/>
                  </a:schemeClr>
                </a:solidFill>
                <a:latin typeface="Arial" panose="020B0604020202020204" pitchFamily="34" charset="0"/>
                <a:ea typeface="Roboto" pitchFamily="2" charset="0"/>
                <a:cs typeface="Arial" panose="020B0604020202020204" pitchFamily="34" charset="0"/>
              </a:rPr>
              <a:t>Scope of Work</a:t>
            </a:r>
            <a:endParaRPr lang="en-US" sz="2000" b="1" dirty="0">
              <a:solidFill>
                <a:schemeClr val="bg2">
                  <a:lumMod val="25000"/>
                </a:schemeClr>
              </a:solidFill>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66161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7053B9E-F95A-4BD6-A07D-EB57B03806A8}"/>
              </a:ext>
            </a:extLst>
          </p:cNvPr>
          <p:cNvSpPr/>
          <p:nvPr/>
        </p:nvSpPr>
        <p:spPr>
          <a:xfrm>
            <a:off x="373568" y="175907"/>
            <a:ext cx="50445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Product:  Oxygen</a:t>
            </a:r>
          </a:p>
        </p:txBody>
      </p:sp>
      <p:sp>
        <p:nvSpPr>
          <p:cNvPr id="23" name="TextBox 22">
            <a:extLst>
              <a:ext uri="{FF2B5EF4-FFF2-40B4-BE49-F238E27FC236}">
                <a16:creationId xmlns:a16="http://schemas.microsoft.com/office/drawing/2014/main" id="{45F8B88E-85C0-4DC1-AB62-56489F3DE766}"/>
              </a:ext>
            </a:extLst>
          </p:cNvPr>
          <p:cNvSpPr txBox="1"/>
          <p:nvPr/>
        </p:nvSpPr>
        <p:spPr>
          <a:xfrm>
            <a:off x="254002" y="638278"/>
            <a:ext cx="8242298" cy="2666050"/>
          </a:xfrm>
          <a:prstGeom prst="roundRect">
            <a:avLst/>
          </a:prstGeom>
          <a:noFill/>
          <a:ln>
            <a:solidFill>
              <a:schemeClr val="accent5">
                <a:lumMod val="50000"/>
              </a:schemeClr>
            </a:solidFill>
          </a:ln>
        </p:spPr>
        <p:txBody>
          <a:bodyPr wrap="square" rtlCol="0">
            <a:spAutoFit/>
          </a:bodyPr>
          <a:lstStyle/>
          <a:p>
            <a:pPr lvl="0" algn="just" fontAlgn="base">
              <a:lnSpc>
                <a:spcPct val="200000"/>
              </a:lnSpc>
              <a:spcAft>
                <a:spcPct val="0"/>
              </a:spcAft>
              <a:defRPr/>
            </a:pPr>
            <a:r>
              <a:rPr lang="en-IN" sz="1100" dirty="0">
                <a:solidFill>
                  <a:srgbClr val="E7E6E6">
                    <a:lumMod val="25000"/>
                  </a:srgbClr>
                </a:solidFill>
                <a:latin typeface="Arial" panose="020B0604020202020204" pitchFamily="34" charset="0"/>
                <a:ea typeface="Verdana" panose="020B0604030504040204" pitchFamily="34" charset="0"/>
                <a:cs typeface="Arial" panose="020B0604020202020204" pitchFamily="34" charset="0"/>
              </a:rPr>
              <a:t>Oxygen is an odourless gas which is necessary to maintain life. It is widely used in medical sector to:</a:t>
            </a:r>
          </a:p>
          <a:p>
            <a:pPr marL="228600" indent="-228600" algn="just" fontAlgn="base">
              <a:lnSpc>
                <a:spcPct val="200000"/>
              </a:lnSpc>
              <a:spcAft>
                <a:spcPct val="0"/>
              </a:spcAft>
              <a:buFont typeface="+mj-lt"/>
              <a:buAutoNum type="arabicPeriod"/>
              <a:defRPr/>
            </a:pPr>
            <a:r>
              <a:rPr lang="en-US" sz="1100" dirty="0">
                <a:solidFill>
                  <a:srgbClr val="E7E6E6">
                    <a:lumMod val="25000"/>
                  </a:srgbClr>
                </a:solidFill>
                <a:latin typeface="Arial" panose="020B0604020202020204" pitchFamily="34" charset="0"/>
                <a:ea typeface="Verdana" panose="020B0604030504040204" pitchFamily="34" charset="0"/>
                <a:cs typeface="Arial" panose="020B0604020202020204" pitchFamily="34" charset="0"/>
              </a:rPr>
              <a:t>Provide basis for all modern anesthetic techniques</a:t>
            </a:r>
          </a:p>
          <a:p>
            <a:pPr marL="228600" indent="-228600" algn="just" fontAlgn="base">
              <a:lnSpc>
                <a:spcPct val="200000"/>
              </a:lnSpc>
              <a:spcAft>
                <a:spcPct val="0"/>
              </a:spcAft>
              <a:buFont typeface="+mj-lt"/>
              <a:buAutoNum type="arabicPeriod"/>
              <a:defRPr/>
            </a:pPr>
            <a:r>
              <a:rPr lang="en-US" sz="1100" dirty="0">
                <a:latin typeface="Arial" panose="020B0604020202020204" pitchFamily="34" charset="0"/>
                <a:ea typeface="Verdana" panose="020B0604030504040204" pitchFamily="34" charset="0"/>
                <a:cs typeface="Arial" panose="020B0604020202020204" pitchFamily="34" charset="0"/>
              </a:rPr>
              <a:t>Improve tissue oxygen tension by enhancing oxygen availability in different circumstances such as</a:t>
            </a:r>
          </a:p>
          <a:p>
            <a:pPr marL="685800" lvl="1" indent="-228600" algn="just" fontAlgn="base">
              <a:lnSpc>
                <a:spcPct val="200000"/>
              </a:lnSpc>
              <a:spcAft>
                <a:spcPct val="0"/>
              </a:spcAft>
              <a:buFont typeface="+mj-lt"/>
              <a:buAutoNum type="arabicPeriod"/>
              <a:defRPr/>
            </a:pPr>
            <a:r>
              <a:rPr lang="en-US" sz="1100" dirty="0">
                <a:latin typeface="Arial" panose="020B0604020202020204" pitchFamily="34" charset="0"/>
                <a:ea typeface="Verdana" panose="020B0604030504040204" pitchFamily="34" charset="0"/>
                <a:cs typeface="Arial" panose="020B0604020202020204" pitchFamily="34" charset="0"/>
              </a:rPr>
              <a:t>Rib fracture and chest wound</a:t>
            </a:r>
          </a:p>
          <a:p>
            <a:pPr marL="685800" lvl="1" indent="-228600" algn="just" fontAlgn="base">
              <a:lnSpc>
                <a:spcPct val="200000"/>
              </a:lnSpc>
              <a:spcAft>
                <a:spcPct val="0"/>
              </a:spcAft>
              <a:buFont typeface="+mj-lt"/>
              <a:buAutoNum type="arabicPeriod"/>
              <a:defRPr/>
            </a:pPr>
            <a:r>
              <a:rPr lang="en-US" sz="1100" dirty="0">
                <a:latin typeface="Arial" panose="020B0604020202020204" pitchFamily="34" charset="0"/>
                <a:ea typeface="Verdana" panose="020B0604030504040204" pitchFamily="34" charset="0"/>
                <a:cs typeface="Arial" panose="020B0604020202020204" pitchFamily="34" charset="0"/>
              </a:rPr>
              <a:t>Hyperpyrexia, carbon monoxide poisoning, accident &amp; trauma cases </a:t>
            </a:r>
          </a:p>
          <a:p>
            <a:pPr marL="685800" lvl="1" indent="-228600" algn="just" fontAlgn="base">
              <a:lnSpc>
                <a:spcPct val="200000"/>
              </a:lnSpc>
              <a:spcAft>
                <a:spcPct val="0"/>
              </a:spcAft>
              <a:buFont typeface="+mj-lt"/>
              <a:buAutoNum type="arabicPeriod"/>
              <a:defRPr/>
            </a:pPr>
            <a:r>
              <a:rPr lang="en-US" sz="1100" dirty="0">
                <a:latin typeface="Arial" panose="020B0604020202020204" pitchFamily="34" charset="0"/>
                <a:ea typeface="Verdana" panose="020B0604030504040204" pitchFamily="34" charset="0"/>
                <a:cs typeface="Arial" panose="020B0604020202020204" pitchFamily="34" charset="0"/>
              </a:rPr>
              <a:t>During cardiac arrest and sudden respiratory disorder</a:t>
            </a:r>
          </a:p>
          <a:p>
            <a:pPr marL="228600" indent="-228600" algn="just" fontAlgn="base">
              <a:lnSpc>
                <a:spcPct val="200000"/>
              </a:lnSpc>
              <a:spcAft>
                <a:spcPct val="0"/>
              </a:spcAft>
              <a:buFont typeface="+mj-lt"/>
              <a:buAutoNum type="arabicPeriod"/>
              <a:defRPr/>
            </a:pPr>
            <a:r>
              <a:rPr lang="en-US" sz="1100" dirty="0">
                <a:latin typeface="Arial" panose="020B0604020202020204" pitchFamily="34" charset="0"/>
                <a:ea typeface="Verdana" panose="020B0604030504040204" pitchFamily="34" charset="0"/>
                <a:cs typeface="Arial" panose="020B0604020202020204" pitchFamily="34" charset="0"/>
              </a:rPr>
              <a:t>Treat severe headache and during newborn resuscitation</a:t>
            </a:r>
          </a:p>
        </p:txBody>
      </p:sp>
      <p:graphicFrame>
        <p:nvGraphicFramePr>
          <p:cNvPr id="24" name="Table 23">
            <a:extLst>
              <a:ext uri="{FF2B5EF4-FFF2-40B4-BE49-F238E27FC236}">
                <a16:creationId xmlns:a16="http://schemas.microsoft.com/office/drawing/2014/main" id="{782F6D8E-88E8-4ACB-A621-8A945A3DEA11}"/>
              </a:ext>
            </a:extLst>
          </p:cNvPr>
          <p:cNvGraphicFramePr>
            <a:graphicFrameLocks noGrp="1"/>
          </p:cNvGraphicFramePr>
          <p:nvPr>
            <p:extLst>
              <p:ext uri="{D42A27DB-BD31-4B8C-83A1-F6EECF244321}">
                <p14:modId xmlns:p14="http://schemas.microsoft.com/office/powerpoint/2010/main" val="3036942115"/>
              </p:ext>
            </p:extLst>
          </p:nvPr>
        </p:nvGraphicFramePr>
        <p:xfrm>
          <a:off x="250826" y="3644408"/>
          <a:ext cx="3772534" cy="2743687"/>
        </p:xfrm>
        <a:graphic>
          <a:graphicData uri="http://schemas.openxmlformats.org/drawingml/2006/table">
            <a:tbl>
              <a:tblPr firstRow="1" bandRow="1">
                <a:tableStyleId>{5C22544A-7EE6-4342-B048-85BDC9FD1C3A}</a:tableStyleId>
              </a:tblPr>
              <a:tblGrid>
                <a:gridCol w="1361271">
                  <a:extLst>
                    <a:ext uri="{9D8B030D-6E8A-4147-A177-3AD203B41FA5}">
                      <a16:colId xmlns:a16="http://schemas.microsoft.com/office/drawing/2014/main" val="358031933"/>
                    </a:ext>
                  </a:extLst>
                </a:gridCol>
                <a:gridCol w="2411263">
                  <a:extLst>
                    <a:ext uri="{9D8B030D-6E8A-4147-A177-3AD203B41FA5}">
                      <a16:colId xmlns:a16="http://schemas.microsoft.com/office/drawing/2014/main" val="609037380"/>
                    </a:ext>
                  </a:extLst>
                </a:gridCol>
              </a:tblGrid>
              <a:tr h="388127">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Property</a:t>
                      </a:r>
                    </a:p>
                  </a:txBody>
                  <a:tcPr anchor="ctr"/>
                </a:tc>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Remark</a:t>
                      </a:r>
                    </a:p>
                  </a:txBody>
                  <a:tcPr anchor="ctr"/>
                </a:tc>
                <a:extLst>
                  <a:ext uri="{0D108BD9-81ED-4DB2-BD59-A6C34878D82A}">
                    <a16:rowId xmlns:a16="http://schemas.microsoft.com/office/drawing/2014/main" val="697300938"/>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Physical</a:t>
                      </a:r>
                    </a:p>
                  </a:txBody>
                  <a:tcPr/>
                </a:tc>
                <a:tc>
                  <a:txBody>
                    <a:bodyPr/>
                    <a:lstStyle/>
                    <a:p>
                      <a:pPr>
                        <a:lnSpc>
                          <a:spcPct val="250000"/>
                        </a:lnSpc>
                      </a:pPr>
                      <a:r>
                        <a:rPr lang="en-US" sz="1100" dirty="0" err="1">
                          <a:latin typeface="Arial" panose="020B0604020202020204" pitchFamily="34" charset="0"/>
                          <a:ea typeface="Verdana" panose="020B0604030504040204" pitchFamily="34" charset="0"/>
                          <a:cs typeface="Arial" panose="020B0604020202020204" pitchFamily="34" charset="0"/>
                        </a:rPr>
                        <a:t>Odourless</a:t>
                      </a:r>
                      <a:r>
                        <a:rPr lang="en-US" sz="1100" dirty="0">
                          <a:latin typeface="Arial" panose="020B0604020202020204" pitchFamily="34" charset="0"/>
                          <a:ea typeface="Verdana" panose="020B0604030504040204" pitchFamily="34" charset="0"/>
                          <a:cs typeface="Arial" panose="020B0604020202020204" pitchFamily="34" charset="0"/>
                        </a:rPr>
                        <a:t> &amp; </a:t>
                      </a:r>
                      <a:r>
                        <a:rPr lang="en-US" sz="1100" dirty="0" err="1">
                          <a:latin typeface="Arial" panose="020B0604020202020204" pitchFamily="34" charset="0"/>
                          <a:ea typeface="Verdana" panose="020B0604030504040204" pitchFamily="34" charset="0"/>
                          <a:cs typeface="Arial" panose="020B0604020202020204" pitchFamily="34" charset="0"/>
                        </a:rPr>
                        <a:t>colourless</a:t>
                      </a:r>
                      <a:r>
                        <a:rPr lang="en-US" sz="1100" dirty="0">
                          <a:latin typeface="Arial" panose="020B0604020202020204" pitchFamily="34" charset="0"/>
                          <a:ea typeface="Verdana" panose="020B0604030504040204" pitchFamily="34" charset="0"/>
                          <a:cs typeface="Arial" panose="020B0604020202020204" pitchFamily="34" charset="0"/>
                        </a:rPr>
                        <a:t> gas</a:t>
                      </a:r>
                    </a:p>
                  </a:txBody>
                  <a:tcPr/>
                </a:tc>
                <a:extLst>
                  <a:ext uri="{0D108BD9-81ED-4DB2-BD59-A6C34878D82A}">
                    <a16:rowId xmlns:a16="http://schemas.microsoft.com/office/drawing/2014/main" val="4193076096"/>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Molecular Weight</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32</a:t>
                      </a:r>
                    </a:p>
                  </a:txBody>
                  <a:tcPr/>
                </a:tc>
                <a:extLst>
                  <a:ext uri="{0D108BD9-81ED-4DB2-BD59-A6C34878D82A}">
                    <a16:rowId xmlns:a16="http://schemas.microsoft.com/office/drawing/2014/main" val="335516985"/>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Boiling Point</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–183°C  </a:t>
                      </a:r>
                      <a:r>
                        <a:rPr lang="en-US" sz="1100" b="0" i="0" u="none" strike="noStrike" kern="1200" baseline="0" dirty="0">
                          <a:solidFill>
                            <a:schemeClr val="dk1"/>
                          </a:solidFill>
                          <a:latin typeface="Arial" panose="020B0604020202020204" pitchFamily="34" charset="0"/>
                          <a:ea typeface="Verdana" panose="020B0604030504040204" pitchFamily="34" charset="0"/>
                          <a:cs typeface="Arial" panose="020B0604020202020204" pitchFamily="34" charset="0"/>
                        </a:rPr>
                        <a:t>(at 1 bar)</a:t>
                      </a:r>
                      <a:endParaRPr lang="en-US" sz="1100" dirty="0">
                        <a:latin typeface="Arial" panose="020B0604020202020204" pitchFamily="34" charset="0"/>
                        <a:ea typeface="Verdana" panose="020B0604030504040204" pitchFamily="34" charset="0"/>
                        <a:cs typeface="Arial" panose="020B0604020202020204" pitchFamily="34" charset="0"/>
                      </a:endParaRPr>
                    </a:p>
                  </a:txBody>
                  <a:tcPr/>
                </a:tc>
                <a:extLst>
                  <a:ext uri="{0D108BD9-81ED-4DB2-BD59-A6C34878D82A}">
                    <a16:rowId xmlns:a16="http://schemas.microsoft.com/office/drawing/2014/main" val="1129939266"/>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Density</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1.335 kg/m3 (at 15 °C)</a:t>
                      </a:r>
                    </a:p>
                  </a:txBody>
                  <a:tcPr/>
                </a:tc>
                <a:extLst>
                  <a:ext uri="{0D108BD9-81ED-4DB2-BD59-A6C34878D82A}">
                    <a16:rowId xmlns:a16="http://schemas.microsoft.com/office/drawing/2014/main" val="676327030"/>
                  </a:ext>
                </a:extLst>
              </a:tr>
              <a:tr h="47111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Shelf Life</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36 Months</a:t>
                      </a:r>
                    </a:p>
                  </a:txBody>
                  <a:tcPr/>
                </a:tc>
                <a:extLst>
                  <a:ext uri="{0D108BD9-81ED-4DB2-BD59-A6C34878D82A}">
                    <a16:rowId xmlns:a16="http://schemas.microsoft.com/office/drawing/2014/main" val="1959570778"/>
                  </a:ext>
                </a:extLst>
              </a:tr>
            </a:tbl>
          </a:graphicData>
        </a:graphic>
      </p:graphicFrame>
      <p:sp>
        <p:nvSpPr>
          <p:cNvPr id="27" name="TextBox 26">
            <a:extLst>
              <a:ext uri="{FF2B5EF4-FFF2-40B4-BE49-F238E27FC236}">
                <a16:creationId xmlns:a16="http://schemas.microsoft.com/office/drawing/2014/main" id="{BA179BBF-55D1-4B40-B1F8-E08410E26A53}"/>
              </a:ext>
            </a:extLst>
          </p:cNvPr>
          <p:cNvSpPr txBox="1"/>
          <p:nvPr/>
        </p:nvSpPr>
        <p:spPr>
          <a:xfrm>
            <a:off x="187151" y="3294011"/>
            <a:ext cx="451986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Table 1: General Properties of Medical Oxygen</a:t>
            </a:r>
          </a:p>
        </p:txBody>
      </p:sp>
      <p:graphicFrame>
        <p:nvGraphicFramePr>
          <p:cNvPr id="28" name="Table 27">
            <a:extLst>
              <a:ext uri="{FF2B5EF4-FFF2-40B4-BE49-F238E27FC236}">
                <a16:creationId xmlns:a16="http://schemas.microsoft.com/office/drawing/2014/main" id="{A19DBD5E-B2A7-469E-BCC5-3B1AE9AADF7C}"/>
              </a:ext>
            </a:extLst>
          </p:cNvPr>
          <p:cNvGraphicFramePr>
            <a:graphicFrameLocks noGrp="1"/>
          </p:cNvGraphicFramePr>
          <p:nvPr>
            <p:extLst>
              <p:ext uri="{D42A27DB-BD31-4B8C-83A1-F6EECF244321}">
                <p14:modId xmlns:p14="http://schemas.microsoft.com/office/powerpoint/2010/main" val="341806900"/>
              </p:ext>
            </p:extLst>
          </p:nvPr>
        </p:nvGraphicFramePr>
        <p:xfrm>
          <a:off x="4572000" y="3644406"/>
          <a:ext cx="3924300" cy="2788469"/>
        </p:xfrm>
        <a:graphic>
          <a:graphicData uri="http://schemas.openxmlformats.org/drawingml/2006/table">
            <a:tbl>
              <a:tblPr firstRow="1" bandRow="1">
                <a:tableStyleId>{5C22544A-7EE6-4342-B048-85BDC9FD1C3A}</a:tableStyleId>
              </a:tblPr>
              <a:tblGrid>
                <a:gridCol w="1167618">
                  <a:extLst>
                    <a:ext uri="{9D8B030D-6E8A-4147-A177-3AD203B41FA5}">
                      <a16:colId xmlns:a16="http://schemas.microsoft.com/office/drawing/2014/main" val="358031933"/>
                    </a:ext>
                  </a:extLst>
                </a:gridCol>
                <a:gridCol w="2756682">
                  <a:extLst>
                    <a:ext uri="{9D8B030D-6E8A-4147-A177-3AD203B41FA5}">
                      <a16:colId xmlns:a16="http://schemas.microsoft.com/office/drawing/2014/main" val="609037380"/>
                    </a:ext>
                  </a:extLst>
                </a:gridCol>
              </a:tblGrid>
              <a:tr h="496222">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Parameter</a:t>
                      </a:r>
                    </a:p>
                  </a:txBody>
                  <a:tcPr anchor="ctr"/>
                </a:tc>
                <a:tc>
                  <a:txBody>
                    <a:bodyPr/>
                    <a:lstStyle/>
                    <a:p>
                      <a:r>
                        <a:rPr lang="en-US" sz="1100" dirty="0">
                          <a:latin typeface="Arial" panose="020B0604020202020204" pitchFamily="34" charset="0"/>
                          <a:ea typeface="Verdana" panose="020B0604030504040204" pitchFamily="34" charset="0"/>
                          <a:cs typeface="Arial" panose="020B0604020202020204" pitchFamily="34" charset="0"/>
                        </a:rPr>
                        <a:t>Remark</a:t>
                      </a:r>
                    </a:p>
                  </a:txBody>
                  <a:tcPr anchor="ctr"/>
                </a:tc>
                <a:extLst>
                  <a:ext uri="{0D108BD9-81ED-4DB2-BD59-A6C34878D82A}">
                    <a16:rowId xmlns:a16="http://schemas.microsoft.com/office/drawing/2014/main" val="697300938"/>
                  </a:ext>
                </a:extLst>
              </a:tr>
              <a:tr h="42734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Grade</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Medical grade I.P. </a:t>
                      </a:r>
                    </a:p>
                  </a:txBody>
                  <a:tcPr/>
                </a:tc>
                <a:extLst>
                  <a:ext uri="{0D108BD9-81ED-4DB2-BD59-A6C34878D82A}">
                    <a16:rowId xmlns:a16="http://schemas.microsoft.com/office/drawing/2014/main" val="4193076096"/>
                  </a:ext>
                </a:extLst>
              </a:tr>
              <a:tr h="427342">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Purity</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Certified pure 99-100% </a:t>
                      </a:r>
                    </a:p>
                  </a:txBody>
                  <a:tcPr/>
                </a:tc>
                <a:extLst>
                  <a:ext uri="{0D108BD9-81ED-4DB2-BD59-A6C34878D82A}">
                    <a16:rowId xmlns:a16="http://schemas.microsoft.com/office/drawing/2014/main" val="335516985"/>
                  </a:ext>
                </a:extLst>
              </a:tr>
              <a:tr h="790465">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Damage Factor</a:t>
                      </a:r>
                    </a:p>
                  </a:txBody>
                  <a:tcPr/>
                </a:tc>
                <a:tc>
                  <a:txBody>
                    <a:bodyPr/>
                    <a:lstStyle/>
                    <a:p>
                      <a:pPr algn="just">
                        <a:lnSpc>
                          <a:spcPct val="150000"/>
                        </a:lnSpc>
                      </a:pPr>
                      <a:r>
                        <a:rPr lang="en-US" sz="1100" dirty="0">
                          <a:latin typeface="Arial" panose="020B0604020202020204" pitchFamily="34" charset="0"/>
                          <a:ea typeface="Verdana" panose="020B0604030504040204" pitchFamily="34" charset="0"/>
                          <a:cs typeface="Arial" panose="020B0604020202020204" pitchFamily="34" charset="0"/>
                        </a:rPr>
                        <a:t>Should not cause any damage to the materials of cylinders, gas pipeline, Anesthesia machine and ventilators. </a:t>
                      </a:r>
                    </a:p>
                  </a:txBody>
                  <a:tcPr/>
                </a:tc>
                <a:extLst>
                  <a:ext uri="{0D108BD9-81ED-4DB2-BD59-A6C34878D82A}">
                    <a16:rowId xmlns:a16="http://schemas.microsoft.com/office/drawing/2014/main" val="1129939266"/>
                  </a:ext>
                </a:extLst>
              </a:tr>
              <a:tr h="602320">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Application</a:t>
                      </a:r>
                    </a:p>
                  </a:txBody>
                  <a:tcPr/>
                </a:tc>
                <a:tc>
                  <a:txBody>
                    <a:bodyPr/>
                    <a:lstStyle/>
                    <a:p>
                      <a:pPr>
                        <a:lnSpc>
                          <a:spcPct val="250000"/>
                        </a:lnSpc>
                      </a:pPr>
                      <a:r>
                        <a:rPr lang="en-US" sz="1100" dirty="0">
                          <a:latin typeface="Arial" panose="020B0604020202020204" pitchFamily="34" charset="0"/>
                          <a:ea typeface="Verdana" panose="020B0604030504040204" pitchFamily="34" charset="0"/>
                          <a:cs typeface="Arial" panose="020B0604020202020204" pitchFamily="34" charset="0"/>
                        </a:rPr>
                        <a:t>Certified safe for human use</a:t>
                      </a:r>
                    </a:p>
                  </a:txBody>
                  <a:tcPr/>
                </a:tc>
                <a:extLst>
                  <a:ext uri="{0D108BD9-81ED-4DB2-BD59-A6C34878D82A}">
                    <a16:rowId xmlns:a16="http://schemas.microsoft.com/office/drawing/2014/main" val="676327030"/>
                  </a:ext>
                </a:extLst>
              </a:tr>
            </a:tbl>
          </a:graphicData>
        </a:graphic>
      </p:graphicFrame>
      <p:sp>
        <p:nvSpPr>
          <p:cNvPr id="29" name="TextBox 28">
            <a:extLst>
              <a:ext uri="{FF2B5EF4-FFF2-40B4-BE49-F238E27FC236}">
                <a16:creationId xmlns:a16="http://schemas.microsoft.com/office/drawing/2014/main" id="{29577E85-C64C-43DB-BE6F-E2D2F63E4630}"/>
              </a:ext>
            </a:extLst>
          </p:cNvPr>
          <p:cNvSpPr txBox="1"/>
          <p:nvPr/>
        </p:nvSpPr>
        <p:spPr>
          <a:xfrm>
            <a:off x="4572000" y="3258979"/>
            <a:ext cx="4519861"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rial" panose="020B0604020202020204" pitchFamily="34" charset="0"/>
                <a:ea typeface="Verdana" panose="020B0604030504040204" pitchFamily="34" charset="0"/>
                <a:cs typeface="Arial" panose="020B0604020202020204" pitchFamily="34" charset="0"/>
              </a:rPr>
              <a:t>Table 2: Specification for Compressed Medical Oxygen</a:t>
            </a:r>
          </a:p>
        </p:txBody>
      </p:sp>
    </p:spTree>
    <p:extLst>
      <p:ext uri="{BB962C8B-B14F-4D97-AF65-F5344CB8AC3E}">
        <p14:creationId xmlns:p14="http://schemas.microsoft.com/office/powerpoint/2010/main" val="35795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7AE45B-5F6F-4CE2-846F-9188ECF854F1}"/>
              </a:ext>
            </a:extLst>
          </p:cNvPr>
          <p:cNvSpPr/>
          <p:nvPr/>
        </p:nvSpPr>
        <p:spPr>
          <a:xfrm>
            <a:off x="373568" y="175907"/>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Table of Contents</a:t>
            </a:r>
          </a:p>
        </p:txBody>
      </p:sp>
      <p:graphicFrame>
        <p:nvGraphicFramePr>
          <p:cNvPr id="8" name="Table 7">
            <a:extLst>
              <a:ext uri="{FF2B5EF4-FFF2-40B4-BE49-F238E27FC236}">
                <a16:creationId xmlns:a16="http://schemas.microsoft.com/office/drawing/2014/main" id="{0396BD9A-81FC-470D-90C5-A71F4F73EFD2}"/>
              </a:ext>
            </a:extLst>
          </p:cNvPr>
          <p:cNvGraphicFramePr>
            <a:graphicFrameLocks noGrp="1"/>
          </p:cNvGraphicFramePr>
          <p:nvPr>
            <p:extLst>
              <p:ext uri="{D42A27DB-BD31-4B8C-83A1-F6EECF244321}">
                <p14:modId xmlns:p14="http://schemas.microsoft.com/office/powerpoint/2010/main" val="2279490875"/>
              </p:ext>
            </p:extLst>
          </p:nvPr>
        </p:nvGraphicFramePr>
        <p:xfrm>
          <a:off x="152400" y="633046"/>
          <a:ext cx="8726603" cy="6049046"/>
        </p:xfrm>
        <a:graphic>
          <a:graphicData uri="http://schemas.openxmlformats.org/drawingml/2006/table">
            <a:tbl>
              <a:tblPr firstRow="1" bandRow="1">
                <a:tableStyleId>{93296810-A885-4BE3-A3E7-6D5BEEA58F35}</a:tableStyleId>
              </a:tblPr>
              <a:tblGrid>
                <a:gridCol w="649235">
                  <a:extLst>
                    <a:ext uri="{9D8B030D-6E8A-4147-A177-3AD203B41FA5}">
                      <a16:colId xmlns:a16="http://schemas.microsoft.com/office/drawing/2014/main" val="4200170054"/>
                    </a:ext>
                  </a:extLst>
                </a:gridCol>
                <a:gridCol w="454973">
                  <a:extLst>
                    <a:ext uri="{9D8B030D-6E8A-4147-A177-3AD203B41FA5}">
                      <a16:colId xmlns:a16="http://schemas.microsoft.com/office/drawing/2014/main" val="2391628496"/>
                    </a:ext>
                  </a:extLst>
                </a:gridCol>
                <a:gridCol w="532130">
                  <a:extLst>
                    <a:ext uri="{9D8B030D-6E8A-4147-A177-3AD203B41FA5}">
                      <a16:colId xmlns:a16="http://schemas.microsoft.com/office/drawing/2014/main" val="3485094389"/>
                    </a:ext>
                  </a:extLst>
                </a:gridCol>
                <a:gridCol w="7090265">
                  <a:extLst>
                    <a:ext uri="{9D8B030D-6E8A-4147-A177-3AD203B41FA5}">
                      <a16:colId xmlns:a16="http://schemas.microsoft.com/office/drawing/2014/main" val="1342491803"/>
                    </a:ext>
                  </a:extLst>
                </a:gridCol>
              </a:tblGrid>
              <a:tr h="302460">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57724468"/>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Product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4045458756"/>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Research Methodology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283236464"/>
                  </a:ext>
                </a:extLst>
              </a:tr>
              <a:tr h="302460">
                <a:tc>
                  <a:txBody>
                    <a:bodyPr/>
                    <a:lstStyle/>
                    <a:p>
                      <a:pPr algn="ct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Executive Summary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125343575"/>
                  </a:ext>
                </a:extLst>
              </a:tr>
              <a:tr h="302460">
                <a:tc gridSpan="4">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Madhya Pradesh Industrial Oxygen Market </a:t>
                      </a:r>
                      <a:r>
                        <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a:t>
                      </a:r>
                      <a:r>
                        <a:rPr lang="en-US"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Market assessment and forecast, its distribution, related price points and purchase terms)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nSpc>
                          <a:spcPct val="100000"/>
                        </a:lnSpc>
                      </a:pPr>
                      <a:endPar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en-IN"/>
                    </a:p>
                  </a:txBody>
                  <a:tcPr/>
                </a:tc>
                <a:tc hMerge="1">
                  <a:txBody>
                    <a:bodyPr/>
                    <a:lstStyle/>
                    <a:p>
                      <a:endParaRPr lang="en-IN"/>
                    </a:p>
                  </a:txBody>
                  <a:tcPr>
                    <a:lnL w="12700" cmpd="sng">
                      <a:noFill/>
                    </a:lnL>
                  </a:tcPr>
                </a:tc>
                <a:extLst>
                  <a:ext uri="{0D108BD9-81ED-4DB2-BD59-A6C34878D82A}">
                    <a16:rowId xmlns:a16="http://schemas.microsoft.com/office/drawing/2014/main" val="1087110341"/>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a:t>
                      </a:r>
                      <a:r>
                        <a:rPr lang="en-US" sz="1000" b="1" dirty="0">
                          <a:solidFill>
                            <a:schemeClr val="tx1"/>
                          </a:solidFill>
                          <a:latin typeface="Arial" panose="020B0604020202020204" pitchFamily="34" charset="0"/>
                          <a:ea typeface="Verdana" panose="020B0604030504040204" pitchFamily="34" charset="0"/>
                          <a:cs typeface="Arial" panose="020B0604020202020204" pitchFamily="34" charset="0"/>
                        </a:rPr>
                        <a:t>Industrial Oxygen </a:t>
                      </a: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Market Outlook (2022-2037)</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3837638587"/>
                  </a:ext>
                </a:extLst>
              </a:tr>
              <a:tr h="4802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1000" b="0" dirty="0">
                          <a:solidFill>
                            <a:schemeClr val="tx1"/>
                          </a:solidFill>
                          <a:latin typeface="Arial" panose="020B0604020202020204" pitchFamily="34" charset="0"/>
                          <a:ea typeface="Verdana" panose="020B0604030504040204" pitchFamily="34" charset="0"/>
                          <a:cs typeface="Arial" panose="020B0604020202020204" pitchFamily="34" charset="0"/>
                        </a:rPr>
                        <a:t>List of Major Demand Centers for Industrial Oxygen and No. of industrial units/factories in 200 Km radius along with their oxygen demand (in MT/Day) </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1209000602"/>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Small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909302"/>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Medium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9304345"/>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Large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549204"/>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Demand of Industrial Oxygen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extLst>
                  <a:ext uri="{0D108BD9-81ED-4DB2-BD59-A6C34878D82A}">
                    <a16:rowId xmlns:a16="http://schemas.microsoft.com/office/drawing/2014/main" val="597826995"/>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No of Factories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199296"/>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4.2.2.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Approximate Oxygen Demand Per Factory (MT / Day)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333591"/>
                  </a:ext>
                </a:extLst>
              </a:tr>
              <a:tr h="302460">
                <a:tc gridSpan="4">
                  <a:txBody>
                    <a:bodyPr/>
                    <a:lstStyle/>
                    <a:p>
                      <a:pPr>
                        <a:lnSpc>
                          <a:spcPct val="100000"/>
                        </a:lnSpc>
                      </a:pPr>
                      <a:r>
                        <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Madhya Pradesh Medical Oxygen Market (</a:t>
                      </a:r>
                      <a:r>
                        <a:rPr lang="en-US"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rPr>
                        <a:t>Market assessment and forecast, its distribution, related price points and purchase terms)</a:t>
                      </a:r>
                      <a:endParaRPr lang="en-IN" sz="1000" b="1"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hMerge="1">
                  <a:txBody>
                    <a:bodyPr/>
                    <a:lstStyle/>
                    <a:p>
                      <a:pPr>
                        <a:lnSpc>
                          <a:spcPct val="100000"/>
                        </a:lnSpc>
                      </a:pPr>
                      <a:endParaRPr lang="en-IN" sz="1000" b="0" dirty="0">
                        <a:solidFill>
                          <a:sysClr val="windowText" lastClr="000000"/>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57220"/>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Medical Oxygen </a:t>
                      </a:r>
                      <a:r>
                        <a:rPr lang="en-US" sz="1000" b="1" dirty="0">
                          <a:solidFill>
                            <a:schemeClr val="tx1"/>
                          </a:solidFill>
                          <a:latin typeface="Arial" panose="020B0604020202020204" pitchFamily="34" charset="0"/>
                          <a:ea typeface="Verdana" panose="020B0604030504040204" pitchFamily="34" charset="0"/>
                          <a:cs typeface="Arial" panose="020B0604020202020204" pitchFamily="34" charset="0"/>
                        </a:rPr>
                        <a:t>Oxygen </a:t>
                      </a: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Market Outlook (2022-2037)</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182491"/>
                  </a:ext>
                </a:extLst>
              </a:tr>
              <a:tr h="4269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5.1.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US" sz="1000" b="0" dirty="0">
                          <a:solidFill>
                            <a:schemeClr val="tx1"/>
                          </a:solidFill>
                          <a:latin typeface="Arial" panose="020B0604020202020204" pitchFamily="34" charset="0"/>
                          <a:ea typeface="Verdana" panose="020B0604030504040204" pitchFamily="34" charset="0"/>
                          <a:cs typeface="Arial" panose="020B0604020202020204" pitchFamily="34" charset="0"/>
                        </a:rPr>
                        <a:t>List of Major Demand Centers for Medical Oxygen and No. of hospitals in 200 Km radius along with their medical oxygen demand (in MT/Day) </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796678"/>
                  </a:ext>
                </a:extLst>
              </a:tr>
              <a:tr h="302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Small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2365555"/>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Medium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871324"/>
                  </a:ext>
                </a:extLst>
              </a:tr>
              <a:tr h="302460">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Large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4796060"/>
                  </a:ext>
                </a:extLst>
              </a:tr>
            </a:tbl>
          </a:graphicData>
        </a:graphic>
      </p:graphicFrame>
    </p:spTree>
    <p:extLst>
      <p:ext uri="{BB962C8B-B14F-4D97-AF65-F5344CB8AC3E}">
        <p14:creationId xmlns:p14="http://schemas.microsoft.com/office/powerpoint/2010/main" val="375104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7AE45B-5F6F-4CE2-846F-9188ECF854F1}"/>
              </a:ext>
            </a:extLst>
          </p:cNvPr>
          <p:cNvSpPr/>
          <p:nvPr/>
        </p:nvSpPr>
        <p:spPr>
          <a:xfrm>
            <a:off x="373568" y="175907"/>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Table of Contents</a:t>
            </a:r>
          </a:p>
        </p:txBody>
      </p:sp>
      <p:graphicFrame>
        <p:nvGraphicFramePr>
          <p:cNvPr id="8" name="Table 7">
            <a:extLst>
              <a:ext uri="{FF2B5EF4-FFF2-40B4-BE49-F238E27FC236}">
                <a16:creationId xmlns:a16="http://schemas.microsoft.com/office/drawing/2014/main" id="{0396BD9A-81FC-470D-90C5-A71F4F73EFD2}"/>
              </a:ext>
            </a:extLst>
          </p:cNvPr>
          <p:cNvGraphicFramePr>
            <a:graphicFrameLocks noGrp="1"/>
          </p:cNvGraphicFramePr>
          <p:nvPr>
            <p:extLst>
              <p:ext uri="{D42A27DB-BD31-4B8C-83A1-F6EECF244321}">
                <p14:modId xmlns:p14="http://schemas.microsoft.com/office/powerpoint/2010/main" val="2346059448"/>
              </p:ext>
            </p:extLst>
          </p:nvPr>
        </p:nvGraphicFramePr>
        <p:xfrm>
          <a:off x="152400" y="633046"/>
          <a:ext cx="8726603" cy="4620324"/>
        </p:xfrm>
        <a:graphic>
          <a:graphicData uri="http://schemas.openxmlformats.org/drawingml/2006/table">
            <a:tbl>
              <a:tblPr firstRow="1" bandRow="1">
                <a:tableStyleId>{93296810-A885-4BE3-A3E7-6D5BEEA58F35}</a:tableStyleId>
              </a:tblPr>
              <a:tblGrid>
                <a:gridCol w="649235">
                  <a:extLst>
                    <a:ext uri="{9D8B030D-6E8A-4147-A177-3AD203B41FA5}">
                      <a16:colId xmlns:a16="http://schemas.microsoft.com/office/drawing/2014/main" val="4200170054"/>
                    </a:ext>
                  </a:extLst>
                </a:gridCol>
                <a:gridCol w="454973">
                  <a:extLst>
                    <a:ext uri="{9D8B030D-6E8A-4147-A177-3AD203B41FA5}">
                      <a16:colId xmlns:a16="http://schemas.microsoft.com/office/drawing/2014/main" val="2391628496"/>
                    </a:ext>
                  </a:extLst>
                </a:gridCol>
                <a:gridCol w="532130">
                  <a:extLst>
                    <a:ext uri="{9D8B030D-6E8A-4147-A177-3AD203B41FA5}">
                      <a16:colId xmlns:a16="http://schemas.microsoft.com/office/drawing/2014/main" val="3485094389"/>
                    </a:ext>
                  </a:extLst>
                </a:gridCol>
                <a:gridCol w="7090265">
                  <a:extLst>
                    <a:ext uri="{9D8B030D-6E8A-4147-A177-3AD203B41FA5}">
                      <a16:colId xmlns:a16="http://schemas.microsoft.com/office/drawing/2014/main" val="1342491803"/>
                    </a:ext>
                  </a:extLst>
                </a:gridCol>
              </a:tblGrid>
              <a:tr h="283973">
                <a:tc>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S.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3">
                  <a:txBody>
                    <a:bodyPr/>
                    <a:lstStyle/>
                    <a:p>
                      <a:pPr algn="ctr"/>
                      <a:r>
                        <a:rPr lang="en-IN" sz="1000" dirty="0">
                          <a:solidFill>
                            <a:schemeClr val="bg1"/>
                          </a:solidFill>
                          <a:latin typeface="Arial" panose="020B0604020202020204" pitchFamily="34" charset="0"/>
                          <a:ea typeface="Verdana" panose="020B0604030504040204" pitchFamily="34" charset="0"/>
                          <a:cs typeface="Arial" panose="020B0604020202020204" pitchFamily="34" charset="0"/>
                        </a:rPr>
                        <a:t>Contents</a:t>
                      </a:r>
                      <a:endParaRPr lang="en-IN" sz="1000" b="1" dirty="0">
                        <a:solidFill>
                          <a:schemeClr val="bg1"/>
                        </a:solidFill>
                        <a:latin typeface="Arial" panose="020B0604020202020204" pitchFamily="34" charset="0"/>
                        <a:ea typeface="Verdana" panose="020B060403050404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57724468"/>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5.2.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Demand of Industrial Oxygen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4045458756"/>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No of Factories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3236464"/>
                  </a:ext>
                </a:extLst>
              </a:tr>
              <a:tr h="283973">
                <a:tc>
                  <a:txBody>
                    <a:body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5.2.2.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1000" b="0" kern="1200" dirty="0">
                          <a:solidFill>
                            <a:schemeClr val="tx1"/>
                          </a:solidFill>
                          <a:effectLst/>
                          <a:latin typeface="Arial" panose="020B0604020202020204" pitchFamily="34" charset="0"/>
                          <a:ea typeface="+mn-ea"/>
                          <a:cs typeface="Arial" panose="020B0604020202020204" pitchFamily="34" charset="0"/>
                        </a:rPr>
                        <a:t>Approximate Oxygen Demand Per Factory (MT / Day)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5343575"/>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Madhya Pradesh Cylinder Oxygen Pricing Analysis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IN"/>
                    </a:p>
                  </a:txBody>
                  <a:tcPr>
                    <a:lnL w="12700" cmpd="sng">
                      <a:noFill/>
                    </a:lnL>
                  </a:tcPr>
                </a:tc>
                <a:extLst>
                  <a:ext uri="{0D108BD9-81ED-4DB2-BD59-A6C34878D82A}">
                    <a16:rowId xmlns:a16="http://schemas.microsoft.com/office/drawing/2014/main" val="1087110341"/>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Prices – Industrial (2019-2021)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3837638587"/>
                  </a:ext>
                </a:extLst>
              </a:tr>
              <a:tr h="23771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6.2.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Historical Prices – Medical (2019-2021)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tcPr>
                </a:tc>
                <a:extLst>
                  <a:ext uri="{0D108BD9-81ED-4DB2-BD59-A6C34878D82A}">
                    <a16:rowId xmlns:a16="http://schemas.microsoft.com/office/drawing/2014/main" val="1209000602"/>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Practices for procurement of Medical Gases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5909302"/>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US" sz="1000" dirty="0">
                          <a:latin typeface="Arial" panose="020B0604020202020204" pitchFamily="34" charset="0"/>
                          <a:ea typeface="Verdana" panose="020B0604030504040204" pitchFamily="34" charset="0"/>
                          <a:cs typeface="Arial" panose="020B0604020202020204" pitchFamily="34" charset="0"/>
                        </a:rPr>
                        <a:t>Payment Terms</a:t>
                      </a:r>
                      <a:endParaRPr lang="en-IN" sz="1000" dirty="0">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9304345"/>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Contract Duration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5549204"/>
                  </a:ext>
                </a:extLst>
              </a:tr>
              <a:tr h="283973">
                <a:tc>
                  <a:txBody>
                    <a:bodyPr/>
                    <a:lstStyle/>
                    <a:p>
                      <a:pPr algn="ctr">
                        <a:lnSpc>
                          <a:spcPct val="100000"/>
                        </a:lnSpc>
                      </a:pPr>
                      <a:endPar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Procurement Process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mpd="sng">
                      <a:noFill/>
                    </a:lnL>
                    <a:lnT w="12700" cmpd="sng">
                      <a:noFill/>
                    </a:lnT>
                  </a:tcPr>
                </a:tc>
                <a:extLst>
                  <a:ext uri="{0D108BD9-81ED-4DB2-BD59-A6C34878D82A}">
                    <a16:rowId xmlns:a16="http://schemas.microsoft.com/office/drawing/2014/main" val="597826995"/>
                  </a:ext>
                </a:extLst>
              </a:tr>
              <a:tr h="283973">
                <a:tc>
                  <a:txBody>
                    <a:bodyPr/>
                    <a:lstStyle/>
                    <a:p>
                      <a:pPr algn="ctr">
                        <a:lnSpc>
                          <a:spcPct val="100000"/>
                        </a:lnSpc>
                      </a:pPr>
                      <a:endPar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7.5.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en-IN" sz="1000" dirty="0">
                          <a:latin typeface="Arial" panose="020B0604020202020204" pitchFamily="34" charset="0"/>
                          <a:ea typeface="Verdana" panose="020B0604030504040204" pitchFamily="34" charset="0"/>
                          <a:cs typeface="Arial" panose="020B0604020202020204" pitchFamily="34" charset="0"/>
                        </a:rPr>
                        <a:t>Rental on Cylinder (Monthly / Annual Charges)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199296"/>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nSpc>
                          <a:spcPct val="100000"/>
                        </a:lnSpc>
                      </a:pPr>
                      <a:r>
                        <a:rPr lang="en-IN" sz="1000" b="1" dirty="0">
                          <a:solidFill>
                            <a:schemeClr val="tx1"/>
                          </a:solidFill>
                          <a:latin typeface="Arial" panose="020B0604020202020204" pitchFamily="34" charset="0"/>
                          <a:ea typeface="Verdana" panose="020B0604030504040204" pitchFamily="34" charset="0"/>
                          <a:cs typeface="Arial" panose="020B0604020202020204" pitchFamily="34" charset="0"/>
                        </a:rPr>
                        <a:t>Strategic Recommendations</a:t>
                      </a: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333591"/>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Key Industrial Cluster to target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57220"/>
                  </a:ext>
                </a:extLst>
              </a:tr>
              <a:tr h="28397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Logistics &amp; Supply Chain Strategies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0182491"/>
                  </a:ext>
                </a:extLst>
              </a:tr>
              <a:tr h="40086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kern="1200" dirty="0">
                          <a:solidFill>
                            <a:schemeClr val="tx1"/>
                          </a:solidFill>
                          <a:latin typeface="Arial" panose="020B0604020202020204" pitchFamily="34" charset="0"/>
                          <a:ea typeface="Verdana" panose="020B0604030504040204" pitchFamily="34" charset="0"/>
                          <a:cs typeface="Arial" panose="020B0604020202020204" pitchFamily="34" charset="0"/>
                        </a:rPr>
                        <a:t>8.3.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nSpc>
                          <a:spcPct val="100000"/>
                        </a:lnSpc>
                      </a:pPr>
                      <a:r>
                        <a:rPr lang="en-IN" sz="1000" b="0" dirty="0">
                          <a:solidFill>
                            <a:schemeClr val="tx1"/>
                          </a:solidFill>
                          <a:latin typeface="Arial" panose="020B0604020202020204" pitchFamily="34" charset="0"/>
                          <a:ea typeface="Verdana" panose="020B0604030504040204" pitchFamily="34" charset="0"/>
                          <a:cs typeface="Arial" panose="020B0604020202020204" pitchFamily="34" charset="0"/>
                        </a:rPr>
                        <a:t>Pricing Strategies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796678"/>
                  </a:ext>
                </a:extLst>
              </a:tr>
            </a:tbl>
          </a:graphicData>
        </a:graphic>
      </p:graphicFrame>
    </p:spTree>
    <p:extLst>
      <p:ext uri="{BB962C8B-B14F-4D97-AF65-F5344CB8AC3E}">
        <p14:creationId xmlns:p14="http://schemas.microsoft.com/office/powerpoint/2010/main" val="72619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itting at a table using a computer&#10;&#10;Description automatically generated">
            <a:extLst>
              <a:ext uri="{FF2B5EF4-FFF2-40B4-BE49-F238E27FC236}">
                <a16:creationId xmlns:a16="http://schemas.microsoft.com/office/drawing/2014/main" id="{239E0A50-C3D0-41C8-96AE-BA1148CB56FB}"/>
              </a:ext>
            </a:extLst>
          </p:cNvPr>
          <p:cNvPicPr>
            <a:picLocks/>
          </p:cNvPicPr>
          <p:nvPr/>
        </p:nvPicPr>
        <p:blipFill>
          <a:blip r:embed="rId2">
            <a:alphaModFix/>
            <a:extLst>
              <a:ext uri="{28A0092B-C50C-407E-A947-70E740481C1C}">
                <a14:useLocalDpi xmlns:a14="http://schemas.microsoft.com/office/drawing/2010/main" val="0"/>
              </a:ext>
            </a:extLst>
          </a:blip>
          <a:stretch>
            <a:fillRect/>
          </a:stretch>
        </p:blipFill>
        <p:spPr>
          <a:xfrm>
            <a:off x="4812828" y="1794526"/>
            <a:ext cx="4331171" cy="3734078"/>
          </a:xfrm>
          <a:prstGeom prst="rect">
            <a:avLst/>
          </a:prstGeom>
        </p:spPr>
      </p:pic>
      <p:pic>
        <p:nvPicPr>
          <p:cNvPr id="14" name="Picture 13" descr="A picture containing building&#10;&#10;Description generated with very high confidence">
            <a:extLst>
              <a:ext uri="{FF2B5EF4-FFF2-40B4-BE49-F238E27FC236}">
                <a16:creationId xmlns:a16="http://schemas.microsoft.com/office/drawing/2014/main" id="{0907429A-6F06-4965-8948-B2467FAED134}"/>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73180"/>
            <a:ext cx="9144000" cy="6931179"/>
          </a:xfrm>
          <a:prstGeom prst="rect">
            <a:avLst/>
          </a:prstGeom>
        </p:spPr>
      </p:pic>
      <p:sp>
        <p:nvSpPr>
          <p:cNvPr id="12" name="Title 4">
            <a:extLst>
              <a:ext uri="{FF2B5EF4-FFF2-40B4-BE49-F238E27FC236}">
                <a16:creationId xmlns:a16="http://schemas.microsoft.com/office/drawing/2014/main" id="{E2C3C087-C627-45CF-8386-FCE3A2DEA034}"/>
              </a:ext>
            </a:extLst>
          </p:cNvPr>
          <p:cNvSpPr txBox="1">
            <a:spLocks/>
          </p:cNvSpPr>
          <p:nvPr/>
        </p:nvSpPr>
        <p:spPr>
          <a:xfrm>
            <a:off x="127425" y="3392410"/>
            <a:ext cx="5249669" cy="1026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200000"/>
              </a:lnSpc>
            </a:pPr>
            <a:r>
              <a:rPr lang="en-IN" sz="2000" b="1" dirty="0">
                <a:solidFill>
                  <a:schemeClr val="bg2">
                    <a:lumMod val="25000"/>
                  </a:schemeClr>
                </a:solidFill>
                <a:latin typeface="Arial" panose="020B0604020202020204" pitchFamily="34" charset="0"/>
                <a:ea typeface="Roboto" pitchFamily="2" charset="0"/>
                <a:cs typeface="Arial" panose="020B0604020202020204" pitchFamily="34" charset="0"/>
              </a:rPr>
              <a:t>Research Methodology</a:t>
            </a:r>
            <a:endParaRPr lang="en-US" sz="2000" b="1" dirty="0">
              <a:solidFill>
                <a:schemeClr val="bg2">
                  <a:lumMod val="25000"/>
                </a:schemeClr>
              </a:solidFill>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01874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2">
            <a:extLst>
              <a:ext uri="{FF2B5EF4-FFF2-40B4-BE49-F238E27FC236}">
                <a16:creationId xmlns:a16="http://schemas.microsoft.com/office/drawing/2014/main" id="{ACAA6E7E-85BC-4FF3-BD15-4DB88E84E557}"/>
              </a:ext>
            </a:extLst>
          </p:cNvPr>
          <p:cNvSpPr>
            <a:spLocks noChangeArrowheads="1"/>
          </p:cNvSpPr>
          <p:nvPr/>
        </p:nvSpPr>
        <p:spPr bwMode="gray">
          <a:xfrm>
            <a:off x="4312969" y="3674692"/>
            <a:ext cx="1439219" cy="593432"/>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Identifying Key Opinion Leaders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Questionnaire Design</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In-depth Interviews</a:t>
            </a:r>
          </a:p>
        </p:txBody>
      </p:sp>
      <p:sp>
        <p:nvSpPr>
          <p:cNvPr id="88" name="Chevron 1">
            <a:extLst>
              <a:ext uri="{FF2B5EF4-FFF2-40B4-BE49-F238E27FC236}">
                <a16:creationId xmlns:a16="http://schemas.microsoft.com/office/drawing/2014/main" id="{14307DA8-5F6E-4920-B618-67798A5C1F9A}"/>
              </a:ext>
            </a:extLst>
          </p:cNvPr>
          <p:cNvSpPr/>
          <p:nvPr/>
        </p:nvSpPr>
        <p:spPr>
          <a:xfrm rot="10800000" flipH="1">
            <a:off x="4425777" y="1154837"/>
            <a:ext cx="1453596" cy="658791"/>
          </a:xfrm>
          <a:prstGeom prst="chevron">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89" name="Chevron 2">
            <a:extLst>
              <a:ext uri="{FF2B5EF4-FFF2-40B4-BE49-F238E27FC236}">
                <a16:creationId xmlns:a16="http://schemas.microsoft.com/office/drawing/2014/main" id="{900EB117-507E-4888-8E79-F8AA2190F815}"/>
              </a:ext>
            </a:extLst>
          </p:cNvPr>
          <p:cNvSpPr/>
          <p:nvPr/>
        </p:nvSpPr>
        <p:spPr>
          <a:xfrm rot="10800000" flipH="1">
            <a:off x="3084930" y="1154837"/>
            <a:ext cx="1453596" cy="658791"/>
          </a:xfrm>
          <a:prstGeom prst="chevron">
            <a:avLst/>
          </a:prstGeom>
          <a:solidFill>
            <a:schemeClr val="bg1"/>
          </a:solidFill>
          <a:ln w="76200">
            <a:solidFill>
              <a:srgbClr val="8BC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0" name="Chevron 3">
            <a:extLst>
              <a:ext uri="{FF2B5EF4-FFF2-40B4-BE49-F238E27FC236}">
                <a16:creationId xmlns:a16="http://schemas.microsoft.com/office/drawing/2014/main" id="{905C819B-D39F-4E92-A59C-628118452BD0}"/>
              </a:ext>
            </a:extLst>
          </p:cNvPr>
          <p:cNvSpPr/>
          <p:nvPr/>
        </p:nvSpPr>
        <p:spPr>
          <a:xfrm rot="10800000" flipH="1">
            <a:off x="1744084" y="1154837"/>
            <a:ext cx="1453596" cy="658791"/>
          </a:xfrm>
          <a:prstGeom prst="chevron">
            <a:avLst/>
          </a:prstGeom>
          <a:solidFill>
            <a:schemeClr val="bg1"/>
          </a:solidFill>
          <a:ln w="76200">
            <a:solidFill>
              <a:srgbClr val="609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1" name="Chevron 4">
            <a:extLst>
              <a:ext uri="{FF2B5EF4-FFF2-40B4-BE49-F238E27FC236}">
                <a16:creationId xmlns:a16="http://schemas.microsoft.com/office/drawing/2014/main" id="{B2BE0665-570B-4B03-A29B-340413946D24}"/>
              </a:ext>
            </a:extLst>
          </p:cNvPr>
          <p:cNvSpPr/>
          <p:nvPr/>
        </p:nvSpPr>
        <p:spPr>
          <a:xfrm rot="10800000" flipH="1">
            <a:off x="403236" y="1146668"/>
            <a:ext cx="1453596" cy="658791"/>
          </a:xfrm>
          <a:prstGeom prst="chevron">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2" name="TextBox 91">
            <a:extLst>
              <a:ext uri="{FF2B5EF4-FFF2-40B4-BE49-F238E27FC236}">
                <a16:creationId xmlns:a16="http://schemas.microsoft.com/office/drawing/2014/main" id="{F78C358E-4665-4714-810D-676DD876F927}"/>
              </a:ext>
            </a:extLst>
          </p:cNvPr>
          <p:cNvSpPr txBox="1"/>
          <p:nvPr/>
        </p:nvSpPr>
        <p:spPr>
          <a:xfrm>
            <a:off x="4768954" y="1259364"/>
            <a:ext cx="744213"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Collection</a:t>
            </a:r>
          </a:p>
        </p:txBody>
      </p:sp>
      <p:sp>
        <p:nvSpPr>
          <p:cNvPr id="93" name="TextBox 92">
            <a:extLst>
              <a:ext uri="{FF2B5EF4-FFF2-40B4-BE49-F238E27FC236}">
                <a16:creationId xmlns:a16="http://schemas.microsoft.com/office/drawing/2014/main" id="{0EA7EC59-C93F-46CC-BEAE-9579CDEC6377}"/>
              </a:ext>
            </a:extLst>
          </p:cNvPr>
          <p:cNvSpPr txBox="1"/>
          <p:nvPr/>
        </p:nvSpPr>
        <p:spPr>
          <a:xfrm>
            <a:off x="3390821" y="1276491"/>
            <a:ext cx="1014343"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Developing List of Respondents</a:t>
            </a:r>
          </a:p>
        </p:txBody>
      </p:sp>
      <p:sp>
        <p:nvSpPr>
          <p:cNvPr id="94" name="TextBox 93">
            <a:extLst>
              <a:ext uri="{FF2B5EF4-FFF2-40B4-BE49-F238E27FC236}">
                <a16:creationId xmlns:a16="http://schemas.microsoft.com/office/drawing/2014/main" id="{8A098B91-3AC5-4E56-8FB9-B8ACFBC73207}"/>
              </a:ext>
            </a:extLst>
          </p:cNvPr>
          <p:cNvSpPr txBox="1"/>
          <p:nvPr/>
        </p:nvSpPr>
        <p:spPr>
          <a:xfrm>
            <a:off x="2036471" y="1278152"/>
            <a:ext cx="955919"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Formulating Questionnaire</a:t>
            </a:r>
          </a:p>
        </p:txBody>
      </p:sp>
      <p:sp>
        <p:nvSpPr>
          <p:cNvPr id="95" name="TextBox 94">
            <a:extLst>
              <a:ext uri="{FF2B5EF4-FFF2-40B4-BE49-F238E27FC236}">
                <a16:creationId xmlns:a16="http://schemas.microsoft.com/office/drawing/2014/main" id="{4D695C77-EDD8-44C7-94F8-80842C854629}"/>
              </a:ext>
            </a:extLst>
          </p:cNvPr>
          <p:cNvSpPr txBox="1"/>
          <p:nvPr/>
        </p:nvSpPr>
        <p:spPr>
          <a:xfrm>
            <a:off x="786115" y="1233471"/>
            <a:ext cx="687838"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Market Profiling</a:t>
            </a:r>
          </a:p>
        </p:txBody>
      </p:sp>
      <p:sp>
        <p:nvSpPr>
          <p:cNvPr id="96" name="Chevron 1">
            <a:extLst>
              <a:ext uri="{FF2B5EF4-FFF2-40B4-BE49-F238E27FC236}">
                <a16:creationId xmlns:a16="http://schemas.microsoft.com/office/drawing/2014/main" id="{B0AA1A9C-4C3E-4AD1-9B2E-B9DF89F402DF}"/>
              </a:ext>
            </a:extLst>
          </p:cNvPr>
          <p:cNvSpPr/>
          <p:nvPr/>
        </p:nvSpPr>
        <p:spPr>
          <a:xfrm rot="10800000" flipH="1">
            <a:off x="5766623" y="1154837"/>
            <a:ext cx="1453596" cy="658791"/>
          </a:xfrm>
          <a:prstGeom prst="chevron">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7" name="Chevron 1">
            <a:extLst>
              <a:ext uri="{FF2B5EF4-FFF2-40B4-BE49-F238E27FC236}">
                <a16:creationId xmlns:a16="http://schemas.microsoft.com/office/drawing/2014/main" id="{337E76FD-6099-4F1E-983D-EED7E4F30379}"/>
              </a:ext>
            </a:extLst>
          </p:cNvPr>
          <p:cNvSpPr/>
          <p:nvPr/>
        </p:nvSpPr>
        <p:spPr>
          <a:xfrm rot="10800000" flipH="1">
            <a:off x="7107470" y="1154837"/>
            <a:ext cx="1453596" cy="658791"/>
          </a:xfrm>
          <a:prstGeom prst="chevron">
            <a:avLst/>
          </a:prstGeom>
          <a:solidFill>
            <a:schemeClr val="bg1"/>
          </a:solidFill>
          <a:ln w="762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endParaRPr>
          </a:p>
        </p:txBody>
      </p:sp>
      <p:sp>
        <p:nvSpPr>
          <p:cNvPr id="98" name="TextBox 97">
            <a:extLst>
              <a:ext uri="{FF2B5EF4-FFF2-40B4-BE49-F238E27FC236}">
                <a16:creationId xmlns:a16="http://schemas.microsoft.com/office/drawing/2014/main" id="{DA1E2904-21DC-43C2-A9CB-32289BEE64B4}"/>
              </a:ext>
            </a:extLst>
          </p:cNvPr>
          <p:cNvSpPr txBox="1"/>
          <p:nvPr/>
        </p:nvSpPr>
        <p:spPr>
          <a:xfrm>
            <a:off x="6041875" y="1259364"/>
            <a:ext cx="752390"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Validation</a:t>
            </a:r>
          </a:p>
        </p:txBody>
      </p:sp>
      <p:sp>
        <p:nvSpPr>
          <p:cNvPr id="99" name="TextBox 98">
            <a:extLst>
              <a:ext uri="{FF2B5EF4-FFF2-40B4-BE49-F238E27FC236}">
                <a16:creationId xmlns:a16="http://schemas.microsoft.com/office/drawing/2014/main" id="{C1AD6EC7-FFB8-49F3-8F91-DBFBFD3F9649}"/>
              </a:ext>
            </a:extLst>
          </p:cNvPr>
          <p:cNvSpPr txBox="1"/>
          <p:nvPr/>
        </p:nvSpPr>
        <p:spPr>
          <a:xfrm>
            <a:off x="7488299" y="1233471"/>
            <a:ext cx="687838" cy="400110"/>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Data Analysis</a:t>
            </a:r>
          </a:p>
        </p:txBody>
      </p:sp>
      <p:sp>
        <p:nvSpPr>
          <p:cNvPr id="100" name="TextBox 99">
            <a:extLst>
              <a:ext uri="{FF2B5EF4-FFF2-40B4-BE49-F238E27FC236}">
                <a16:creationId xmlns:a16="http://schemas.microsoft.com/office/drawing/2014/main" id="{998D1DAE-59C6-424F-8047-DFC42022994B}"/>
              </a:ext>
            </a:extLst>
          </p:cNvPr>
          <p:cNvSpPr txBox="1"/>
          <p:nvPr/>
        </p:nvSpPr>
        <p:spPr>
          <a:xfrm>
            <a:off x="275175" y="1864507"/>
            <a:ext cx="1338149"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In-depth secondary research will be conducted to determine top players in the India Medical and Industrial Oxygen market, consumption behavior and segmental market share.</a:t>
            </a:r>
          </a:p>
        </p:txBody>
      </p:sp>
      <p:sp>
        <p:nvSpPr>
          <p:cNvPr id="101" name="TextBox 100">
            <a:extLst>
              <a:ext uri="{FF2B5EF4-FFF2-40B4-BE49-F238E27FC236}">
                <a16:creationId xmlns:a16="http://schemas.microsoft.com/office/drawing/2014/main" id="{CE29EC2D-53F2-41E6-A503-6F4BF1C81ABC}"/>
              </a:ext>
            </a:extLst>
          </p:cNvPr>
          <p:cNvSpPr txBox="1"/>
          <p:nvPr/>
        </p:nvSpPr>
        <p:spPr>
          <a:xfrm>
            <a:off x="1860174" y="1936944"/>
            <a:ext cx="1159466"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In order to conduct industry experts’ interviews, ChemAnalyst will  formulate a detailed discussion guide.</a:t>
            </a:r>
          </a:p>
          <a:p>
            <a:pPr algn="ctr"/>
            <a:endParaRPr lang="en-US" altLang="ko-KR" sz="800" b="1" dirty="0">
              <a:solidFill>
                <a:schemeClr val="bg2">
                  <a:lumMod val="25000"/>
                </a:schemeClr>
              </a:solidFill>
              <a:cs typeface="Arial" pitchFamily="34" charset="0"/>
            </a:endParaRPr>
          </a:p>
        </p:txBody>
      </p:sp>
      <p:sp>
        <p:nvSpPr>
          <p:cNvPr id="102" name="TextBox 101">
            <a:extLst>
              <a:ext uri="{FF2B5EF4-FFF2-40B4-BE49-F238E27FC236}">
                <a16:creationId xmlns:a16="http://schemas.microsoft.com/office/drawing/2014/main" id="{FA3548B0-F8B9-4F7F-AD0F-8A7FE91C79BF}"/>
              </a:ext>
            </a:extLst>
          </p:cNvPr>
          <p:cNvSpPr txBox="1"/>
          <p:nvPr/>
        </p:nvSpPr>
        <p:spPr>
          <a:xfrm>
            <a:off x="3197299" y="1936944"/>
            <a:ext cx="1090466" cy="584775"/>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List of industry players and industry specialists  will be developed.</a:t>
            </a:r>
          </a:p>
        </p:txBody>
      </p:sp>
      <p:sp>
        <p:nvSpPr>
          <p:cNvPr id="103" name="TextBox 102">
            <a:extLst>
              <a:ext uri="{FF2B5EF4-FFF2-40B4-BE49-F238E27FC236}">
                <a16:creationId xmlns:a16="http://schemas.microsoft.com/office/drawing/2014/main" id="{B97A8B71-9DE8-420C-9A25-078CE2D27691}"/>
              </a:ext>
            </a:extLst>
          </p:cNvPr>
          <p:cNvSpPr txBox="1"/>
          <p:nvPr/>
        </p:nvSpPr>
        <p:spPr>
          <a:xfrm>
            <a:off x="4425777" y="1900227"/>
            <a:ext cx="1169032" cy="84324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ChemAnalyst will conduct interviews with industry experts and industry players for data collection and verification.</a:t>
            </a:r>
          </a:p>
        </p:txBody>
      </p:sp>
      <p:sp>
        <p:nvSpPr>
          <p:cNvPr id="104" name="TextBox 103">
            <a:extLst>
              <a:ext uri="{FF2B5EF4-FFF2-40B4-BE49-F238E27FC236}">
                <a16:creationId xmlns:a16="http://schemas.microsoft.com/office/drawing/2014/main" id="{F275DF23-9FDA-4EC7-8191-1954942B6D5E}"/>
              </a:ext>
            </a:extLst>
          </p:cNvPr>
          <p:cNvSpPr txBox="1"/>
          <p:nvPr/>
        </p:nvSpPr>
        <p:spPr>
          <a:xfrm>
            <a:off x="5802751" y="1890694"/>
            <a:ext cx="1056283" cy="95410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Data obtained as a result of primary and secondary research will be validated through rigorous triangulation.</a:t>
            </a:r>
          </a:p>
        </p:txBody>
      </p:sp>
      <p:sp>
        <p:nvSpPr>
          <p:cNvPr id="105" name="TextBox 104">
            <a:extLst>
              <a:ext uri="{FF2B5EF4-FFF2-40B4-BE49-F238E27FC236}">
                <a16:creationId xmlns:a16="http://schemas.microsoft.com/office/drawing/2014/main" id="{609476BE-036E-42B8-A3BB-E7C28C6F995B}"/>
              </a:ext>
            </a:extLst>
          </p:cNvPr>
          <p:cNvSpPr txBox="1"/>
          <p:nvPr/>
        </p:nvSpPr>
        <p:spPr>
          <a:xfrm>
            <a:off x="7132166" y="1873388"/>
            <a:ext cx="1377842" cy="830997"/>
          </a:xfrm>
          <a:prstGeom prst="rect">
            <a:avLst/>
          </a:prstGeom>
          <a:noFill/>
        </p:spPr>
        <p:txBody>
          <a:bodyPr wrap="square" rtlCol="0">
            <a:spAutoFit/>
          </a:bodyPr>
          <a:lstStyle/>
          <a:p>
            <a:pPr algn="ctr"/>
            <a:r>
              <a:rPr lang="en-US" altLang="ko-KR" sz="800" b="1" dirty="0">
                <a:solidFill>
                  <a:schemeClr val="bg2">
                    <a:lumMod val="25000"/>
                  </a:schemeClr>
                </a:solidFill>
                <a:cs typeface="Arial" pitchFamily="34" charset="0"/>
              </a:rPr>
              <a:t>The data will be scrutinized using MS-Excel, statistical tools and internal proprietary database to obtain qualitative and quantitative insights.</a:t>
            </a:r>
          </a:p>
        </p:txBody>
      </p:sp>
      <p:grpSp>
        <p:nvGrpSpPr>
          <p:cNvPr id="106" name="Group 105">
            <a:extLst>
              <a:ext uri="{FF2B5EF4-FFF2-40B4-BE49-F238E27FC236}">
                <a16:creationId xmlns:a16="http://schemas.microsoft.com/office/drawing/2014/main" id="{AFE25BC0-9D92-4CCA-B9CB-092337C00877}"/>
              </a:ext>
            </a:extLst>
          </p:cNvPr>
          <p:cNvGrpSpPr/>
          <p:nvPr/>
        </p:nvGrpSpPr>
        <p:grpSpPr bwMode="gray">
          <a:xfrm>
            <a:off x="344815" y="3434005"/>
            <a:ext cx="3357742" cy="975379"/>
            <a:chOff x="-2057922" y="2192132"/>
            <a:chExt cx="3578561" cy="861867"/>
          </a:xfrm>
          <a:solidFill>
            <a:schemeClr val="bg1"/>
          </a:solidFill>
        </p:grpSpPr>
        <p:sp>
          <p:nvSpPr>
            <p:cNvPr id="125" name="_s1032">
              <a:extLst>
                <a:ext uri="{FF2B5EF4-FFF2-40B4-BE49-F238E27FC236}">
                  <a16:creationId xmlns:a16="http://schemas.microsoft.com/office/drawing/2014/main" id="{5B2911A1-7708-4FEF-9E7D-3CBF7A4C97A3}"/>
                </a:ext>
              </a:extLst>
            </p:cNvPr>
            <p:cNvSpPr>
              <a:spLocks noChangeArrowheads="1" noTextEdit="1"/>
            </p:cNvSpPr>
            <p:nvPr/>
          </p:nvSpPr>
          <p:spPr bwMode="gray">
            <a:xfrm>
              <a:off x="697679" y="2216374"/>
              <a:ext cx="822960" cy="822960"/>
            </a:xfrm>
            <a:prstGeom prst="ellipse">
              <a:avLst/>
            </a:prstGeom>
            <a:solidFill>
              <a:srgbClr val="2CB34A"/>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6" name="_s1032">
              <a:extLst>
                <a:ext uri="{FF2B5EF4-FFF2-40B4-BE49-F238E27FC236}">
                  <a16:creationId xmlns:a16="http://schemas.microsoft.com/office/drawing/2014/main" id="{A3372F99-88B6-4003-A9A3-B47A7943E624}"/>
                </a:ext>
              </a:extLst>
            </p:cNvPr>
            <p:cNvSpPr>
              <a:spLocks noChangeArrowheads="1" noTextEdit="1"/>
            </p:cNvSpPr>
            <p:nvPr/>
          </p:nvSpPr>
          <p:spPr bwMode="gray">
            <a:xfrm>
              <a:off x="34865" y="2192132"/>
              <a:ext cx="822960" cy="822960"/>
            </a:xfrm>
            <a:prstGeom prst="ellipse">
              <a:avLst/>
            </a:prstGeom>
            <a:solidFill>
              <a:srgbClr val="00AFA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7" name="_s1032">
              <a:extLst>
                <a:ext uri="{FF2B5EF4-FFF2-40B4-BE49-F238E27FC236}">
                  <a16:creationId xmlns:a16="http://schemas.microsoft.com/office/drawing/2014/main" id="{01A42052-A042-4EA6-B80D-0AF546CE0AA2}"/>
                </a:ext>
              </a:extLst>
            </p:cNvPr>
            <p:cNvSpPr>
              <a:spLocks noChangeArrowheads="1" noTextEdit="1"/>
            </p:cNvSpPr>
            <p:nvPr/>
          </p:nvSpPr>
          <p:spPr bwMode="gray">
            <a:xfrm>
              <a:off x="-685800" y="2217197"/>
              <a:ext cx="822960" cy="822960"/>
            </a:xfrm>
            <a:prstGeom prst="ellipse">
              <a:avLst/>
            </a:prstGeom>
            <a:solidFill>
              <a:srgbClr val="004D98"/>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8" name="_s1032">
              <a:extLst>
                <a:ext uri="{FF2B5EF4-FFF2-40B4-BE49-F238E27FC236}">
                  <a16:creationId xmlns:a16="http://schemas.microsoft.com/office/drawing/2014/main" id="{161D9FED-89B9-4E65-BCF3-09883C31D8EA}"/>
                </a:ext>
              </a:extLst>
            </p:cNvPr>
            <p:cNvSpPr>
              <a:spLocks noChangeArrowheads="1" noTextEdit="1"/>
            </p:cNvSpPr>
            <p:nvPr/>
          </p:nvSpPr>
          <p:spPr bwMode="gray">
            <a:xfrm>
              <a:off x="-1364890" y="2220952"/>
              <a:ext cx="822960" cy="822960"/>
            </a:xfrm>
            <a:prstGeom prst="ellipse">
              <a:avLst/>
            </a:prstGeom>
            <a:solidFill>
              <a:srgbClr val="009CDC"/>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29" name="_s1032">
              <a:extLst>
                <a:ext uri="{FF2B5EF4-FFF2-40B4-BE49-F238E27FC236}">
                  <a16:creationId xmlns:a16="http://schemas.microsoft.com/office/drawing/2014/main" id="{FDE94CA2-3442-4427-B694-626186B56C9C}"/>
                </a:ext>
              </a:extLst>
            </p:cNvPr>
            <p:cNvSpPr>
              <a:spLocks noChangeArrowheads="1" noTextEdit="1"/>
            </p:cNvSpPr>
            <p:nvPr/>
          </p:nvSpPr>
          <p:spPr bwMode="gray">
            <a:xfrm>
              <a:off x="-2057922" y="2231039"/>
              <a:ext cx="822960" cy="822960"/>
            </a:xfrm>
            <a:prstGeom prst="ellipse">
              <a:avLst/>
            </a:prstGeom>
            <a:solidFill>
              <a:srgbClr val="702784"/>
            </a:solidFill>
            <a:ln w="4699">
              <a:solidFill>
                <a:srgbClr val="A79993"/>
              </a:solidFill>
              <a:round/>
              <a:headEnd/>
              <a:tailEnd/>
            </a:ln>
            <a:effectLst>
              <a:outerShdw blurRad="50800" dist="38100" dir="18900000" algn="bl" rotWithShape="0">
                <a:prstClr val="black">
                  <a:alpha val="40000"/>
                </a:prstClr>
              </a:outerShdw>
            </a:effectLst>
          </p:spPr>
          <p:txBody>
            <a:bodyPr lIns="0" tIns="0" rIns="0" bIns="0" anchor="ctr"/>
            <a:lstStyle/>
            <a:p>
              <a:pPr defTabSz="416966">
                <a:defRPr/>
              </a:pPr>
              <a:endParaRPr lang="en-US" sz="1642" b="1" dirty="0">
                <a:latin typeface="Calibri" panose="020F0502020204030204"/>
              </a:endParaRPr>
            </a:p>
          </p:txBody>
        </p:sp>
        <p:sp>
          <p:nvSpPr>
            <p:cNvPr id="130" name="Text Box 47">
              <a:extLst>
                <a:ext uri="{FF2B5EF4-FFF2-40B4-BE49-F238E27FC236}">
                  <a16:creationId xmlns:a16="http://schemas.microsoft.com/office/drawing/2014/main" id="{91754BF5-1FCD-49D8-B7B8-1D3BBD426687}"/>
                </a:ext>
              </a:extLst>
            </p:cNvPr>
            <p:cNvSpPr txBox="1">
              <a:spLocks noChangeArrowheads="1"/>
            </p:cNvSpPr>
            <p:nvPr/>
          </p:nvSpPr>
          <p:spPr bwMode="gray">
            <a:xfrm>
              <a:off x="-1999986" y="2490748"/>
              <a:ext cx="675169"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Collection</a:t>
              </a:r>
            </a:p>
          </p:txBody>
        </p:sp>
        <p:sp>
          <p:nvSpPr>
            <p:cNvPr id="131" name="Text Box 47">
              <a:extLst>
                <a:ext uri="{FF2B5EF4-FFF2-40B4-BE49-F238E27FC236}">
                  <a16:creationId xmlns:a16="http://schemas.microsoft.com/office/drawing/2014/main" id="{292062BE-F3BF-4F44-8F82-7B261D1FE95D}"/>
                </a:ext>
              </a:extLst>
            </p:cNvPr>
            <p:cNvSpPr txBox="1">
              <a:spLocks noChangeArrowheads="1"/>
            </p:cNvSpPr>
            <p:nvPr/>
          </p:nvSpPr>
          <p:spPr bwMode="gray">
            <a:xfrm>
              <a:off x="-1278674" y="2460033"/>
              <a:ext cx="700795"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Filter</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&amp; Analysis</a:t>
              </a:r>
            </a:p>
          </p:txBody>
        </p:sp>
        <p:sp>
          <p:nvSpPr>
            <p:cNvPr id="132" name="Text Box 47">
              <a:extLst>
                <a:ext uri="{FF2B5EF4-FFF2-40B4-BE49-F238E27FC236}">
                  <a16:creationId xmlns:a16="http://schemas.microsoft.com/office/drawing/2014/main" id="{159353DD-3E9D-4518-9DD4-EAE014AC2FDC}"/>
                </a:ext>
              </a:extLst>
            </p:cNvPr>
            <p:cNvSpPr txBox="1">
              <a:spLocks noChangeArrowheads="1"/>
            </p:cNvSpPr>
            <p:nvPr/>
          </p:nvSpPr>
          <p:spPr bwMode="gray">
            <a:xfrm>
              <a:off x="-623295" y="2472648"/>
              <a:ext cx="757173"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Research &amp;</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Intelligence</a:t>
              </a:r>
            </a:p>
          </p:txBody>
        </p:sp>
        <p:sp>
          <p:nvSpPr>
            <p:cNvPr id="133" name="Text Box 47">
              <a:extLst>
                <a:ext uri="{FF2B5EF4-FFF2-40B4-BE49-F238E27FC236}">
                  <a16:creationId xmlns:a16="http://schemas.microsoft.com/office/drawing/2014/main" id="{C564CB8B-4CD3-4ECF-9F30-9F74AF08BBCF}"/>
                </a:ext>
              </a:extLst>
            </p:cNvPr>
            <p:cNvSpPr txBox="1">
              <a:spLocks noChangeArrowheads="1"/>
            </p:cNvSpPr>
            <p:nvPr/>
          </p:nvSpPr>
          <p:spPr bwMode="gray">
            <a:xfrm>
              <a:off x="122669" y="2419733"/>
              <a:ext cx="709337"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Actionable</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134" name="Text Box 47">
              <a:extLst>
                <a:ext uri="{FF2B5EF4-FFF2-40B4-BE49-F238E27FC236}">
                  <a16:creationId xmlns:a16="http://schemas.microsoft.com/office/drawing/2014/main" id="{1E6D9E1B-7095-483C-B6D3-EF1D5B11198C}"/>
                </a:ext>
              </a:extLst>
            </p:cNvPr>
            <p:cNvSpPr txBox="1">
              <a:spLocks noChangeArrowheads="1"/>
            </p:cNvSpPr>
            <p:nvPr/>
          </p:nvSpPr>
          <p:spPr bwMode="gray">
            <a:xfrm>
              <a:off x="845086" y="2460034"/>
              <a:ext cx="617083" cy="271959"/>
            </a:xfrm>
            <a:prstGeom prst="rect">
              <a:avLst/>
            </a:prstGeom>
            <a:noFill/>
            <a:ln w="9525">
              <a:noFill/>
              <a:miter lim="800000"/>
              <a:headEnd/>
              <a:tailEnd/>
            </a:ln>
          </p:spPr>
          <p:txBody>
            <a:bodyPr wrap="none">
              <a:spAutoFit/>
            </a:bodyPr>
            <a:lstStyle/>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a:t>
              </a:r>
            </a:p>
            <a:p>
              <a:pPr algn="ctr" defTabSz="416966">
                <a:defRPr/>
              </a:pPr>
              <a:r>
                <a:rPr lang="en-US" sz="7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a:t>
              </a:r>
            </a:p>
          </p:txBody>
        </p:sp>
      </p:grpSp>
      <p:cxnSp>
        <p:nvCxnSpPr>
          <p:cNvPr id="107" name="Straight Connector 106">
            <a:extLst>
              <a:ext uri="{FF2B5EF4-FFF2-40B4-BE49-F238E27FC236}">
                <a16:creationId xmlns:a16="http://schemas.microsoft.com/office/drawing/2014/main" id="{3D936B83-0C3B-40A2-91B0-E6B712DB5F8C}"/>
              </a:ext>
            </a:extLst>
          </p:cNvPr>
          <p:cNvCxnSpPr>
            <a:cxnSpLocks/>
          </p:cNvCxnSpPr>
          <p:nvPr/>
        </p:nvCxnSpPr>
        <p:spPr>
          <a:xfrm>
            <a:off x="3995829" y="3529566"/>
            <a:ext cx="1590783" cy="0"/>
          </a:xfrm>
          <a:prstGeom prst="line">
            <a:avLst/>
          </a:prstGeom>
          <a:ln>
            <a:solidFill>
              <a:schemeClr val="accent4">
                <a:lumMod val="40000"/>
                <a:lumOff val="6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5CF8A49-7C82-4290-9145-9B7564FEADE9}"/>
              </a:ext>
            </a:extLst>
          </p:cNvPr>
          <p:cNvCxnSpPr>
            <a:cxnSpLocks/>
          </p:cNvCxnSpPr>
          <p:nvPr/>
        </p:nvCxnSpPr>
        <p:spPr>
          <a:xfrm flipV="1">
            <a:off x="5663973" y="3529566"/>
            <a:ext cx="1815072" cy="528"/>
          </a:xfrm>
          <a:prstGeom prst="line">
            <a:avLst/>
          </a:prstGeom>
          <a:ln>
            <a:solidFill>
              <a:schemeClr val="accent2">
                <a:lumMod val="60000"/>
                <a:lumOff val="4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4F26345-B9BE-46A3-9705-6E2D2F473FCB}"/>
              </a:ext>
            </a:extLst>
          </p:cNvPr>
          <p:cNvCxnSpPr>
            <a:cxnSpLocks/>
          </p:cNvCxnSpPr>
          <p:nvPr/>
        </p:nvCxnSpPr>
        <p:spPr>
          <a:xfrm flipV="1">
            <a:off x="7366378" y="3529566"/>
            <a:ext cx="1647827" cy="5509"/>
          </a:xfrm>
          <a:prstGeom prst="line">
            <a:avLst/>
          </a:prstGeom>
          <a:ln>
            <a:solidFill>
              <a:schemeClr val="accent6">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6343CAF-CDB1-4C26-AAED-B240933FBF4F}"/>
              </a:ext>
            </a:extLst>
          </p:cNvPr>
          <p:cNvSpPr txBox="1"/>
          <p:nvPr/>
        </p:nvSpPr>
        <p:spPr>
          <a:xfrm>
            <a:off x="4076625" y="3288183"/>
            <a:ext cx="1326469"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Primary Research</a:t>
            </a:r>
          </a:p>
        </p:txBody>
      </p:sp>
      <p:sp>
        <p:nvSpPr>
          <p:cNvPr id="111" name="Oval 110">
            <a:extLst>
              <a:ext uri="{FF2B5EF4-FFF2-40B4-BE49-F238E27FC236}">
                <a16:creationId xmlns:a16="http://schemas.microsoft.com/office/drawing/2014/main" id="{BAD879B5-2074-4F8F-A06E-33C732F28AA6}"/>
              </a:ext>
            </a:extLst>
          </p:cNvPr>
          <p:cNvSpPr/>
          <p:nvPr/>
        </p:nvSpPr>
        <p:spPr>
          <a:xfrm>
            <a:off x="3923833" y="3343714"/>
            <a:ext cx="246718" cy="26769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F1347A42-5491-4ABB-89AF-BD6A081A0854}"/>
              </a:ext>
            </a:extLst>
          </p:cNvPr>
          <p:cNvSpPr/>
          <p:nvPr/>
        </p:nvSpPr>
        <p:spPr>
          <a:xfrm>
            <a:off x="5571830" y="3332012"/>
            <a:ext cx="246718" cy="2676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86CC52CE-DD4D-46A8-A0AA-CABE2CB54DAB}"/>
              </a:ext>
            </a:extLst>
          </p:cNvPr>
          <p:cNvSpPr/>
          <p:nvPr/>
        </p:nvSpPr>
        <p:spPr>
          <a:xfrm>
            <a:off x="7255093" y="3350946"/>
            <a:ext cx="246718" cy="26769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12B3699F-62F7-4BB3-B364-593C1B72584A}"/>
              </a:ext>
            </a:extLst>
          </p:cNvPr>
          <p:cNvSpPr txBox="1"/>
          <p:nvPr/>
        </p:nvSpPr>
        <p:spPr>
          <a:xfrm>
            <a:off x="5055933" y="3298346"/>
            <a:ext cx="2616596"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Desk Research </a:t>
            </a:r>
          </a:p>
        </p:txBody>
      </p:sp>
      <p:sp>
        <p:nvSpPr>
          <p:cNvPr id="115" name="TextBox 114">
            <a:extLst>
              <a:ext uri="{FF2B5EF4-FFF2-40B4-BE49-F238E27FC236}">
                <a16:creationId xmlns:a16="http://schemas.microsoft.com/office/drawing/2014/main" id="{099477A4-0F47-4E25-8D53-484A5A9349B8}"/>
              </a:ext>
            </a:extLst>
          </p:cNvPr>
          <p:cNvSpPr txBox="1"/>
          <p:nvPr/>
        </p:nvSpPr>
        <p:spPr>
          <a:xfrm>
            <a:off x="7186060" y="3299527"/>
            <a:ext cx="1943870" cy="246221"/>
          </a:xfrm>
          <a:prstGeom prst="rect">
            <a:avLst/>
          </a:prstGeom>
          <a:noFill/>
        </p:spPr>
        <p:txBody>
          <a:bodyPr wrap="square" rtlCol="0">
            <a:spAutoFit/>
          </a:bodyPr>
          <a:lstStyle/>
          <a:p>
            <a:pPr algn="ctr"/>
            <a:r>
              <a:rPr lang="en-US" altLang="ko-KR" sz="1000" b="1" dirty="0">
                <a:solidFill>
                  <a:schemeClr val="bg2">
                    <a:lumMod val="10000"/>
                  </a:schemeClr>
                </a:solidFill>
                <a:cs typeface="Arial" pitchFamily="34" charset="0"/>
              </a:rPr>
              <a:t>Company Analysis</a:t>
            </a:r>
          </a:p>
        </p:txBody>
      </p:sp>
      <p:sp>
        <p:nvSpPr>
          <p:cNvPr id="116" name="Rectangle 62">
            <a:extLst>
              <a:ext uri="{FF2B5EF4-FFF2-40B4-BE49-F238E27FC236}">
                <a16:creationId xmlns:a16="http://schemas.microsoft.com/office/drawing/2014/main" id="{AE4ABA16-93E4-4327-9325-103667D02007}"/>
              </a:ext>
            </a:extLst>
          </p:cNvPr>
          <p:cNvSpPr>
            <a:spLocks noChangeArrowheads="1"/>
          </p:cNvSpPr>
          <p:nvPr/>
        </p:nvSpPr>
        <p:spPr bwMode="gray">
          <a:xfrm>
            <a:off x="5913905" y="3595132"/>
            <a:ext cx="1602003" cy="897555"/>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Recent Developments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Market Changing Aspects/Dynamics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Government Policies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Conclusion</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endParaRPr lang="en-US" sz="800" b="1" dirty="0">
              <a:solidFill>
                <a:schemeClr val="bg2">
                  <a:lumMod val="25000"/>
                </a:schemeClr>
              </a:solidFill>
              <a:cs typeface="Arial" pitchFamily="34" charset="0"/>
            </a:endParaRPr>
          </a:p>
        </p:txBody>
      </p:sp>
      <p:sp>
        <p:nvSpPr>
          <p:cNvPr id="117" name="Rectangle 62">
            <a:extLst>
              <a:ext uri="{FF2B5EF4-FFF2-40B4-BE49-F238E27FC236}">
                <a16:creationId xmlns:a16="http://schemas.microsoft.com/office/drawing/2014/main" id="{4104CACB-9E8B-4401-B61A-43B02E3D1C6C}"/>
              </a:ext>
            </a:extLst>
          </p:cNvPr>
          <p:cNvSpPr>
            <a:spLocks noChangeArrowheads="1"/>
          </p:cNvSpPr>
          <p:nvPr/>
        </p:nvSpPr>
        <p:spPr bwMode="gray">
          <a:xfrm>
            <a:off x="7574987" y="3620730"/>
            <a:ext cx="1439219" cy="291811"/>
          </a:xfrm>
          <a:prstGeom prst="rect">
            <a:avLst/>
          </a:prstGeom>
          <a:noFill/>
          <a:ln w="9525">
            <a:noFill/>
            <a:miter lim="800000"/>
            <a:headEnd/>
            <a:tailEnd/>
          </a:ln>
        </p:spPr>
        <p:txBody>
          <a:bodyPr wrap="square" lIns="0" tIns="0" rIns="0" bIns="0" anchor="ctr">
            <a:spAutoFit/>
          </a:bodyPr>
          <a:lstStyle/>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Market Participants</a:t>
            </a:r>
          </a:p>
          <a:p>
            <a:pPr marL="171450" indent="-171450" defTabSz="416966">
              <a:lnSpc>
                <a:spcPct val="120000"/>
              </a:lnSpc>
              <a:spcBef>
                <a:spcPct val="5000"/>
              </a:spcBef>
              <a:buClr>
                <a:schemeClr val="tx1">
                  <a:lumMod val="65000"/>
                  <a:lumOff val="35000"/>
                </a:schemeClr>
              </a:buClr>
              <a:buFont typeface="Wingdings" panose="05000000000000000000" pitchFamily="2" charset="2"/>
              <a:buChar char="ü"/>
              <a:defRPr/>
            </a:pPr>
            <a:r>
              <a:rPr lang="en-US" sz="800" b="1" dirty="0">
                <a:solidFill>
                  <a:schemeClr val="bg2">
                    <a:lumMod val="25000"/>
                  </a:schemeClr>
                </a:solidFill>
                <a:cs typeface="Arial" pitchFamily="34" charset="0"/>
              </a:rPr>
              <a:t>Key Strengths</a:t>
            </a:r>
          </a:p>
        </p:txBody>
      </p:sp>
      <p:grpSp>
        <p:nvGrpSpPr>
          <p:cNvPr id="118" name="Group 117">
            <a:extLst>
              <a:ext uri="{FF2B5EF4-FFF2-40B4-BE49-F238E27FC236}">
                <a16:creationId xmlns:a16="http://schemas.microsoft.com/office/drawing/2014/main" id="{809AB0F9-3E2C-48A3-BE2A-B0906C4F0976}"/>
              </a:ext>
            </a:extLst>
          </p:cNvPr>
          <p:cNvGrpSpPr/>
          <p:nvPr/>
        </p:nvGrpSpPr>
        <p:grpSpPr>
          <a:xfrm>
            <a:off x="2755845" y="4883359"/>
            <a:ext cx="4103189" cy="1430553"/>
            <a:chOff x="4186796" y="5781513"/>
            <a:chExt cx="3703350" cy="1293570"/>
          </a:xfrm>
        </p:grpSpPr>
        <p:sp>
          <p:nvSpPr>
            <p:cNvPr id="119" name="TextBox 118">
              <a:extLst>
                <a:ext uri="{FF2B5EF4-FFF2-40B4-BE49-F238E27FC236}">
                  <a16:creationId xmlns:a16="http://schemas.microsoft.com/office/drawing/2014/main" id="{8437468D-D414-4F95-8802-B1EF984E13B0}"/>
                </a:ext>
              </a:extLst>
            </p:cNvPr>
            <p:cNvSpPr txBox="1"/>
            <p:nvPr/>
          </p:nvSpPr>
          <p:spPr bwMode="gray">
            <a:xfrm>
              <a:off x="4186796" y="6114062"/>
              <a:ext cx="1097725" cy="37571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LinkedIn</a:t>
              </a:r>
            </a:p>
            <a:p>
              <a:pPr marL="171450" indent="-171450">
                <a:buClr>
                  <a:srgbClr val="00B0F0"/>
                </a:buClr>
                <a:buFont typeface="Wingdings" panose="05000000000000000000" pitchFamily="2" charset="2"/>
                <a:buChar char="ü"/>
                <a:defRPr/>
              </a:pPr>
              <a:r>
                <a:rPr lang="en-US" sz="700" dirty="0">
                  <a:solidFill>
                    <a:srgbClr val="FF0000"/>
                  </a:solidFill>
                  <a:latin typeface="Verdana" panose="020B0604030504040204" pitchFamily="34" charset="0"/>
                  <a:ea typeface="Verdana" panose="020B0604030504040204" pitchFamily="34" charset="0"/>
                  <a:cs typeface="Verdana" panose="020B0604030504040204" pitchFamily="34" charset="0"/>
                </a:rPr>
                <a:t>ChemAna</a:t>
              </a: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lyst Internal Database</a:t>
              </a:r>
            </a:p>
          </p:txBody>
        </p:sp>
        <p:sp>
          <p:nvSpPr>
            <p:cNvPr id="120" name="TextBox 119">
              <a:extLst>
                <a:ext uri="{FF2B5EF4-FFF2-40B4-BE49-F238E27FC236}">
                  <a16:creationId xmlns:a16="http://schemas.microsoft.com/office/drawing/2014/main" id="{CB300FCF-F1FF-4088-B182-E7C113E6A11A}"/>
                </a:ext>
              </a:extLst>
            </p:cNvPr>
            <p:cNvSpPr txBox="1"/>
            <p:nvPr/>
          </p:nvSpPr>
          <p:spPr bwMode="gray">
            <a:xfrm>
              <a:off x="6700895" y="6119258"/>
              <a:ext cx="1189251" cy="278306"/>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Factiva</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Hoovers</a:t>
              </a:r>
            </a:p>
          </p:txBody>
        </p:sp>
        <p:sp>
          <p:nvSpPr>
            <p:cNvPr id="121" name="TextBox 120">
              <a:extLst>
                <a:ext uri="{FF2B5EF4-FFF2-40B4-BE49-F238E27FC236}">
                  <a16:creationId xmlns:a16="http://schemas.microsoft.com/office/drawing/2014/main" id="{78D2AE49-A5CF-4963-83A1-5CA4392F9B62}"/>
                </a:ext>
              </a:extLst>
            </p:cNvPr>
            <p:cNvSpPr txBox="1"/>
            <p:nvPr/>
          </p:nvSpPr>
          <p:spPr bwMode="gray">
            <a:xfrm>
              <a:off x="6700896" y="5781517"/>
              <a:ext cx="1189250" cy="194814"/>
            </a:xfrm>
            <a:prstGeom prst="rect">
              <a:avLst/>
            </a:prstGeom>
            <a:solidFill>
              <a:srgbClr val="A9D18E"/>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Paid Sources</a:t>
              </a:r>
              <a:endParaRPr lang="en-US" sz="8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22" name="TextBox 121">
              <a:extLst>
                <a:ext uri="{FF2B5EF4-FFF2-40B4-BE49-F238E27FC236}">
                  <a16:creationId xmlns:a16="http://schemas.microsoft.com/office/drawing/2014/main" id="{FB52F602-999F-4D2D-AECB-21196E4514CF}"/>
                </a:ext>
              </a:extLst>
            </p:cNvPr>
            <p:cNvSpPr txBox="1"/>
            <p:nvPr/>
          </p:nvSpPr>
          <p:spPr bwMode="gray">
            <a:xfrm>
              <a:off x="5396087" y="6114930"/>
              <a:ext cx="1212838" cy="960153"/>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Company Websites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Company Annual Reports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White Paper Study</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Financial Reports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Investor Presentations</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Regulatory Body</a:t>
              </a:r>
            </a:p>
            <a:p>
              <a:pPr marL="171450" indent="-171450">
                <a:buClr>
                  <a:srgbClr val="00B0F0"/>
                </a:buClr>
                <a:buFont typeface="Wingdings" panose="05000000000000000000" pitchFamily="2" charset="2"/>
                <a:buChar char="ü"/>
                <a:defRPr/>
              </a:pPr>
              <a:r>
                <a:rPr lang="en-US" sz="700"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Associations, etc.</a:t>
              </a:r>
            </a:p>
          </p:txBody>
        </p:sp>
        <p:sp>
          <p:nvSpPr>
            <p:cNvPr id="123" name="TextBox 122">
              <a:extLst>
                <a:ext uri="{FF2B5EF4-FFF2-40B4-BE49-F238E27FC236}">
                  <a16:creationId xmlns:a16="http://schemas.microsoft.com/office/drawing/2014/main" id="{2978579F-1BD9-4221-BD13-973DDD362187}"/>
                </a:ext>
              </a:extLst>
            </p:cNvPr>
            <p:cNvSpPr txBox="1"/>
            <p:nvPr/>
          </p:nvSpPr>
          <p:spPr bwMode="gray">
            <a:xfrm>
              <a:off x="5403663" y="5781514"/>
              <a:ext cx="1205262" cy="306136"/>
            </a:xfrm>
            <a:prstGeom prst="rect">
              <a:avLst/>
            </a:prstGeom>
            <a:solidFill>
              <a:srgbClr val="F4B183"/>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Secondary Research</a:t>
              </a:r>
            </a:p>
          </p:txBody>
        </p:sp>
        <p:sp>
          <p:nvSpPr>
            <p:cNvPr id="124" name="TextBox 123">
              <a:extLst>
                <a:ext uri="{FF2B5EF4-FFF2-40B4-BE49-F238E27FC236}">
                  <a16:creationId xmlns:a16="http://schemas.microsoft.com/office/drawing/2014/main" id="{3DFC0EDF-E51C-46FB-8B06-B17865E3CC4B}"/>
                </a:ext>
              </a:extLst>
            </p:cNvPr>
            <p:cNvSpPr txBox="1"/>
            <p:nvPr/>
          </p:nvSpPr>
          <p:spPr bwMode="gray">
            <a:xfrm>
              <a:off x="4189390" y="5781513"/>
              <a:ext cx="1097280" cy="194814"/>
            </a:xfrm>
            <a:prstGeom prst="rect">
              <a:avLst/>
            </a:prstGeom>
            <a:solidFill>
              <a:srgbClr val="FFD966"/>
            </a:solidFill>
            <a:effectLst>
              <a:outerShdw blurRad="50800" dist="38100" dir="18900000" algn="bl" rotWithShape="0">
                <a:prstClr val="black">
                  <a:alpha val="40000"/>
                </a:prstClr>
              </a:outerShdw>
            </a:effectLst>
          </p:spPr>
          <p:txBody>
            <a:bodyPr wrap="square" rtlCol="0">
              <a:spAutoFit/>
            </a:bodyPr>
            <a:lstStyle/>
            <a:p>
              <a:pPr algn="ctr">
                <a:defRPr/>
              </a:pPr>
              <a:r>
                <a:rPr lang="en-US" sz="800" b="1" dirty="0">
                  <a:solidFill>
                    <a:sysClr val="windowText" lastClr="000000"/>
                  </a:solidFill>
                  <a:latin typeface="Verdana" panose="020B0604030504040204" pitchFamily="34" charset="0"/>
                  <a:ea typeface="Verdana" panose="020B0604030504040204" pitchFamily="34" charset="0"/>
                  <a:cs typeface="Verdana" panose="020B0604030504040204" pitchFamily="34" charset="0"/>
                </a:rPr>
                <a:t>Primary Research</a:t>
              </a:r>
            </a:p>
          </p:txBody>
        </p:sp>
      </p:grpSp>
      <p:sp>
        <p:nvSpPr>
          <p:cNvPr id="2" name="Rectangle 1">
            <a:extLst>
              <a:ext uri="{FF2B5EF4-FFF2-40B4-BE49-F238E27FC236}">
                <a16:creationId xmlns:a16="http://schemas.microsoft.com/office/drawing/2014/main" id="{70261A3F-4156-4EF1-8103-3A57D8A093A8}"/>
              </a:ext>
            </a:extLst>
          </p:cNvPr>
          <p:cNvSpPr/>
          <p:nvPr/>
        </p:nvSpPr>
        <p:spPr>
          <a:xfrm>
            <a:off x="376466" y="177988"/>
            <a:ext cx="3998793" cy="323165"/>
          </a:xfrm>
          <a:prstGeom prst="rect">
            <a:avLst/>
          </a:prstGeom>
        </p:spPr>
        <p:txBody>
          <a:bodyPr wrap="square" anchor="ctr">
            <a:spAutoFit/>
          </a:bodyPr>
          <a:lstStyle/>
          <a:p>
            <a:r>
              <a:rPr lang="en-US" sz="1500" b="1" dirty="0">
                <a:solidFill>
                  <a:schemeClr val="tx1">
                    <a:lumMod val="95000"/>
                    <a:lumOff val="5000"/>
                  </a:schemeClr>
                </a:solidFill>
                <a:ea typeface="Verdana" panose="020B0604030504040204" pitchFamily="34" charset="0"/>
                <a:cs typeface="Arial" panose="020B0604020202020204" pitchFamily="34" charset="0"/>
              </a:rPr>
              <a:t>Research Methodology</a:t>
            </a:r>
          </a:p>
        </p:txBody>
      </p:sp>
    </p:spTree>
    <p:extLst>
      <p:ext uri="{BB962C8B-B14F-4D97-AF65-F5344CB8AC3E}">
        <p14:creationId xmlns:p14="http://schemas.microsoft.com/office/powerpoint/2010/main" val="10444323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7428</TotalTime>
  <Words>2517</Words>
  <Application>Microsoft Office PowerPoint</Application>
  <PresentationFormat>On-screen Show (4:3)</PresentationFormat>
  <Paragraphs>420</Paragraphs>
  <Slides>19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Anson</vt:lpstr>
      <vt:lpstr>Arial</vt:lpstr>
      <vt:lpstr>Arial </vt:lpstr>
      <vt:lpstr>Calibri</vt:lpstr>
      <vt:lpstr>Calibri Light</vt:lpstr>
      <vt:lpstr>Montserrat</vt:lpstr>
      <vt:lpstr>Neue Haas Grotesk Display Std 75</vt:lpstr>
      <vt:lpstr>Open Sans</vt:lpstr>
      <vt:lpstr>Univers-Light-Normal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dc:creator>
  <cp:lastModifiedBy>Hardik Malhotra</cp:lastModifiedBy>
  <cp:revision>269</cp:revision>
  <dcterms:created xsi:type="dcterms:W3CDTF">2020-08-04T19:51:45Z</dcterms:created>
  <dcterms:modified xsi:type="dcterms:W3CDTF">2022-02-08T10:23:03Z</dcterms:modified>
</cp:coreProperties>
</file>